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5"/>
  </p:sldMasterIdLst>
  <p:notesMasterIdLst>
    <p:notesMasterId r:id="rId41"/>
  </p:notesMasterIdLst>
  <p:sldIdLst>
    <p:sldId id="256" r:id="rId6"/>
    <p:sldId id="276" r:id="rId7"/>
    <p:sldId id="277" r:id="rId8"/>
    <p:sldId id="281" r:id="rId9"/>
    <p:sldId id="278" r:id="rId10"/>
    <p:sldId id="313" r:id="rId11"/>
    <p:sldId id="314" r:id="rId12"/>
    <p:sldId id="316" r:id="rId13"/>
    <p:sldId id="280" r:id="rId14"/>
    <p:sldId id="259" r:id="rId15"/>
    <p:sldId id="311" r:id="rId16"/>
    <p:sldId id="282" r:id="rId17"/>
    <p:sldId id="283" r:id="rId18"/>
    <p:sldId id="284" r:id="rId19"/>
    <p:sldId id="285" r:id="rId20"/>
    <p:sldId id="286" r:id="rId21"/>
    <p:sldId id="287" r:id="rId22"/>
    <p:sldId id="289" r:id="rId23"/>
    <p:sldId id="290" r:id="rId24"/>
    <p:sldId id="291" r:id="rId25"/>
    <p:sldId id="293" r:id="rId26"/>
    <p:sldId id="295" r:id="rId27"/>
    <p:sldId id="296" r:id="rId28"/>
    <p:sldId id="268" r:id="rId29"/>
    <p:sldId id="298" r:id="rId30"/>
    <p:sldId id="299" r:id="rId31"/>
    <p:sldId id="312" r:id="rId32"/>
    <p:sldId id="300" r:id="rId33"/>
    <p:sldId id="301" r:id="rId34"/>
    <p:sldId id="302" r:id="rId35"/>
    <p:sldId id="317" r:id="rId36"/>
    <p:sldId id="303" r:id="rId37"/>
    <p:sldId id="318" r:id="rId38"/>
    <p:sldId id="319" r:id="rId39"/>
    <p:sldId id="320" r:id="rId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5102"/>
    <a:srgbClr val="FF9D00"/>
    <a:srgbClr val="FF6702"/>
    <a:srgbClr val="FF3305"/>
    <a:srgbClr val="CF3E00"/>
    <a:srgbClr val="236F7A"/>
    <a:srgbClr val="EEB42D"/>
    <a:srgbClr val="EED4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3" autoAdjust="0"/>
    <p:restoredTop sz="96835" autoAdjust="0"/>
  </p:normalViewPr>
  <p:slideViewPr>
    <p:cSldViewPr>
      <p:cViewPr>
        <p:scale>
          <a:sx n="60" d="100"/>
          <a:sy n="60" d="100"/>
        </p:scale>
        <p:origin x="-2124" y="-714"/>
      </p:cViewPr>
      <p:guideLst>
        <p:guide orient="horz" pos="2160"/>
        <p:guide pos="2880"/>
      </p:guideLst>
    </p:cSldViewPr>
  </p:slideViewPr>
  <p:outlineViewPr>
    <p:cViewPr>
      <p:scale>
        <a:sx n="33" d="100"/>
        <a:sy n="33" d="100"/>
      </p:scale>
      <p:origin x="0" y="17203"/>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0A3387-BD85-4331-9D85-AF8CB524682E}" type="datetimeFigureOut">
              <a:rPr lang="en-US" smtClean="0"/>
              <a:t>5/5/2015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5C6A1C-280C-4674-8917-B1432DFF13BC}" type="slidenum">
              <a:rPr lang="en-US" smtClean="0"/>
              <a:t>‹#›</a:t>
            </a:fld>
            <a:endParaRPr lang="en-US"/>
          </a:p>
        </p:txBody>
      </p:sp>
    </p:spTree>
    <p:extLst>
      <p:ext uri="{BB962C8B-B14F-4D97-AF65-F5344CB8AC3E}">
        <p14:creationId xmlns:p14="http://schemas.microsoft.com/office/powerpoint/2010/main" val="54478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2FDFA202-A999-462C-8E61-F00F2E1AC857}" type="slidenum">
              <a:rPr lang="en-US" smtClean="0"/>
              <a:pPr/>
              <a:t>3</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51555191-01D0-4173-9ADA-EC827027CD9B}" type="slidenum">
              <a:rPr lang="en-US" smtClean="0"/>
              <a:pPr/>
              <a:t>14</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7ACC9264-FC1A-420E-8C74-6807901811F5}" type="slidenum">
              <a:rPr lang="en-US" smtClean="0"/>
              <a:pPr/>
              <a:t>16</a:t>
            </a:fld>
            <a:endParaRPr lang="en-US"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F7C30091-5D4C-4125-A58B-C2B1FA686106}" type="slidenum">
              <a:rPr lang="en-US" smtClean="0"/>
              <a:pPr/>
              <a:t>17</a:t>
            </a:fld>
            <a:endParaRPr lang="en-US" smtClean="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C9DE190D-F83D-40A9-B084-40C361E1D6F6}" type="slidenum">
              <a:rPr lang="en-US" smtClean="0"/>
              <a:pPr/>
              <a:t>18</a:t>
            </a:fld>
            <a:endParaRPr lang="en-US" smtClean="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F87C9F7E-46EC-4EB1-9177-6DD5A27E4B34}" type="slidenum">
              <a:rPr lang="en-US" smtClean="0"/>
              <a:pPr/>
              <a:t>19</a:t>
            </a:fld>
            <a:endParaRPr lang="en-US" smtClean="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5FA82D85-3C01-425C-9C4E-57DFDC7000D3}" type="slidenum">
              <a:rPr lang="en-US" smtClean="0"/>
              <a:pPr/>
              <a:t>20</a:t>
            </a:fld>
            <a:endParaRPr lang="en-US" smtClean="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DC00123E-D545-4E4E-84A4-6AA4E7947058}" type="slidenum">
              <a:rPr lang="en-US" smtClean="0"/>
              <a:pPr/>
              <a:t>21</a:t>
            </a:fld>
            <a:endParaRPr lang="en-US" smtClean="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p:spPr>
        <p:txBody>
          <a:bodyPr/>
          <a:lstStyle/>
          <a:p>
            <a:fld id="{0C6F7625-2B59-483F-9535-49DD574ED531}" type="slidenum">
              <a:rPr lang="en-US" smtClean="0"/>
              <a:pPr/>
              <a:t>22</a:t>
            </a:fld>
            <a:endParaRPr lang="en-US" smtClean="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p:spPr>
        <p:txBody>
          <a:bodyPr/>
          <a:lstStyle/>
          <a:p>
            <a:fld id="{98AA3715-C085-45BA-990F-53C588220B2A}" type="slidenum">
              <a:rPr lang="en-US" smtClean="0"/>
              <a:pPr/>
              <a:t>25</a:t>
            </a:fld>
            <a:endParaRPr lang="en-US" smtClean="0"/>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057C9831-B960-4859-81D4-5F22AABD974F}" type="slidenum">
              <a:rPr lang="en-US" smtClean="0"/>
              <a:pPr/>
              <a:t>26</a:t>
            </a:fld>
            <a:endParaRPr lang="en-US" smtClean="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A56C3995-3580-4E04-A161-E02C54096759}" type="slidenum">
              <a:rPr lang="en-US" smtClean="0"/>
              <a:pPr/>
              <a:t>4</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BBC11C57-0C9E-4ECF-9E49-3DFAB8E0FCA0}" type="slidenum">
              <a:rPr lang="en-US" smtClean="0"/>
              <a:pPr/>
              <a:t>28</a:t>
            </a:fld>
            <a:endParaRPr lang="en-US" smtClean="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B53BD82F-7389-4879-B565-E780ED9C970D}" type="slidenum">
              <a:rPr lang="en-US" smtClean="0"/>
              <a:pPr/>
              <a:t>29</a:t>
            </a:fld>
            <a:endParaRPr lang="en-US" smtClean="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6B974174-B5F0-4D25-BEFF-E87BAFF29A6B}" type="slidenum">
              <a:rPr lang="en-US" smtClean="0"/>
              <a:pPr/>
              <a:t>30</a:t>
            </a:fld>
            <a:endParaRPr lang="en-US" smtClean="0"/>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F1E7A7B-E7AE-43F3-BA33-4A5595885DBB}" type="slidenum">
              <a:rPr lang="en-US" smtClean="0"/>
              <a:pPr>
                <a:defRPr/>
              </a:pPr>
              <a:t>32</a:t>
            </a:fld>
            <a:endParaRPr lang="en-US"/>
          </a:p>
        </p:txBody>
      </p:sp>
    </p:spTree>
    <p:extLst>
      <p:ext uri="{BB962C8B-B14F-4D97-AF65-F5344CB8AC3E}">
        <p14:creationId xmlns:p14="http://schemas.microsoft.com/office/powerpoint/2010/main" val="98049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69C62782-8242-4703-97D8-F125FBC57EC9}" type="slidenum">
              <a:rPr lang="en-US" smtClean="0"/>
              <a:pPr/>
              <a:t>5</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4BDC922-88E0-43FF-A707-06FB18922750}" type="slidenum">
              <a:rPr lang="en-US" smtClean="0"/>
              <a:pPr/>
              <a:t>6</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4BDC922-88E0-43FF-A707-06FB18922750}" type="slidenum">
              <a:rPr lang="en-US" smtClean="0"/>
              <a:pPr/>
              <a:t>7</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4BDC922-88E0-43FF-A707-06FB18922750}" type="slidenum">
              <a:rPr lang="en-US" smtClean="0"/>
              <a:pPr/>
              <a:t>8</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4BDC922-88E0-43FF-A707-06FB18922750}" type="slidenum">
              <a:rPr lang="en-US" smtClean="0"/>
              <a:pPr/>
              <a:t>9</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761EE715-A064-4EBF-8524-2A569C6F079E}" type="slidenum">
              <a:rPr lang="en-US" smtClean="0"/>
              <a:pPr/>
              <a:t>12</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DD252A5-9CFE-4AD7-B406-7F1FD838D6BC}" type="slidenum">
              <a:rPr lang="en-US" smtClean="0"/>
              <a:pPr/>
              <a:t>13</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CC4E3F02-067E-48A7-9975-0BF0C488BDA4}" type="slidenum">
              <a:rPr lang="en-US" smtClean="0"/>
              <a:pPr/>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78C37-9729-4D44-B949-16A8251A71D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60FF85-5E28-4DF3-9836-7A61B2EDE82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C03048EA-0A2C-480E-82ED-4216B957EE52}" type="slidenum">
              <a:rPr lang="en-US"/>
              <a:pPr>
                <a:defRPr/>
              </a:pPr>
              <a:t>‹#›</a:t>
            </a:fld>
            <a:endParaRPr lang="en-US"/>
          </a:p>
        </p:txBody>
      </p:sp>
      <p:sp>
        <p:nvSpPr>
          <p:cNvPr id="7" name="Footer Placeholder 6"/>
          <p:cNvSpPr>
            <a:spLocks noGrp="1"/>
          </p:cNvSpPr>
          <p:nvPr>
            <p:ph type="ftr" sz="quarter" idx="12"/>
          </p:nvPr>
        </p:nvSpPr>
        <p:spPr>
          <a:xfrm>
            <a:off x="7543800" y="6629400"/>
            <a:ext cx="1676400" cy="228600"/>
          </a:xfrm>
        </p:spPr>
        <p:txBody>
          <a:bodyPr/>
          <a:lstStyle>
            <a:lvl1pPr>
              <a:defRPr/>
            </a:lvl1pPr>
          </a:lstStyle>
          <a:p>
            <a:pPr>
              <a:defRPr/>
            </a:pPr>
            <a:r>
              <a:rPr lang="en-US"/>
              <a:t>Wolpa/AP Chemistry    </a:t>
            </a:r>
            <a:endParaRPr lang="en-US" sz="1000"/>
          </a:p>
        </p:txBody>
      </p:sp>
    </p:spTree>
    <p:extLst>
      <p:ext uri="{BB962C8B-B14F-4D97-AF65-F5344CB8AC3E}">
        <p14:creationId xmlns:p14="http://schemas.microsoft.com/office/powerpoint/2010/main" val="542009783"/>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EEAAFEB4-BA84-480B-86CF-30195BB19BAF}" type="slidenum">
              <a:rPr lang="en-US"/>
              <a:pPr>
                <a:defRPr/>
              </a:pPr>
              <a:t>‹#›</a:t>
            </a:fld>
            <a:endParaRPr lang="en-US"/>
          </a:p>
        </p:txBody>
      </p:sp>
      <p:sp>
        <p:nvSpPr>
          <p:cNvPr id="7" name="Footer Placeholder 6"/>
          <p:cNvSpPr>
            <a:spLocks noGrp="1"/>
          </p:cNvSpPr>
          <p:nvPr>
            <p:ph type="ftr" sz="quarter" idx="12"/>
          </p:nvPr>
        </p:nvSpPr>
        <p:spPr>
          <a:xfrm>
            <a:off x="7543800" y="6629400"/>
            <a:ext cx="1676400" cy="228600"/>
          </a:xfrm>
        </p:spPr>
        <p:txBody>
          <a:bodyPr/>
          <a:lstStyle>
            <a:lvl1pPr>
              <a:defRPr/>
            </a:lvl1pPr>
          </a:lstStyle>
          <a:p>
            <a:pPr>
              <a:defRPr/>
            </a:pPr>
            <a:r>
              <a:rPr lang="en-US"/>
              <a:t>Wolpa/AP Chemistry    </a:t>
            </a:r>
            <a:endParaRPr lang="en-US" sz="1000"/>
          </a:p>
        </p:txBody>
      </p:sp>
    </p:spTree>
    <p:extLst>
      <p:ext uri="{BB962C8B-B14F-4D97-AF65-F5344CB8AC3E}">
        <p14:creationId xmlns:p14="http://schemas.microsoft.com/office/powerpoint/2010/main" val="1986929321"/>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1813F4-5C6E-4A66-8D7C-988E4459FA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DDA53E-1604-4EA0-8CC1-2D0B78D07F55}" type="slidenum">
              <a:rPr lang="en-US" smtClean="0"/>
              <a:pPr/>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700FFF9-71CA-471E-924F-47954FE4841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302911-C420-4ADF-9E3A-2F2DD8BE937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224EAE-74C4-423D-A917-F97D3EE6FD6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EF93E2-301E-4240-9143-09FAC414D9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23BE12-6066-42ED-A88D-10D258537949}"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E5BC432D-394A-4258-8DB5-3EF8DA373506}"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EB1E8A48-C3D9-492E-9AAC-6327D300E342}" type="slidenum">
              <a:rPr lang="en-US" smtClean="0"/>
              <a:pPr/>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hf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C4E3F02-067E-48A7-9975-0BF0C488BDA4}" type="slidenum">
              <a:rPr lang="en-US" smtClean="0"/>
              <a:pPr/>
              <a:t>1</a:t>
            </a:fld>
            <a:endParaRPr lang="en-US"/>
          </a:p>
        </p:txBody>
      </p:sp>
      <p:sp>
        <p:nvSpPr>
          <p:cNvPr id="5" name="Subtitle 4"/>
          <p:cNvSpPr>
            <a:spLocks noGrp="1"/>
          </p:cNvSpPr>
          <p:nvPr>
            <p:ph type="subTitle" idx="1"/>
          </p:nvPr>
        </p:nvSpPr>
        <p:spPr/>
        <p:txBody>
          <a:bodyPr/>
          <a:lstStyle/>
          <a:p>
            <a:r>
              <a:rPr lang="en-US" dirty="0" smtClean="0"/>
              <a:t>CDO CP CHEMISTRY</a:t>
            </a:r>
            <a:endParaRPr lang="en-US" dirty="0"/>
          </a:p>
        </p:txBody>
      </p:sp>
      <p:sp>
        <p:nvSpPr>
          <p:cNvPr id="4" name="Title 3"/>
          <p:cNvSpPr>
            <a:spLocks noGrp="1"/>
          </p:cNvSpPr>
          <p:nvPr>
            <p:ph type="ctrTitle"/>
          </p:nvPr>
        </p:nvSpPr>
        <p:spPr/>
        <p:txBody>
          <a:bodyPr/>
          <a:lstStyle/>
          <a:p>
            <a:pPr algn="ctr"/>
            <a:r>
              <a:rPr lang="en-US" sz="5400" b="1" dirty="0" smtClean="0">
                <a:solidFill>
                  <a:schemeClr val="tx1"/>
                </a:solidFill>
              </a:rPr>
              <a:t>UNIT 10:   REDOX</a:t>
            </a:r>
            <a:endParaRPr lang="en-US" sz="5400" b="1" dirty="0">
              <a:solidFill>
                <a:schemeClr val="tx1"/>
              </a:solidFill>
            </a:endParaRPr>
          </a:p>
        </p:txBody>
      </p:sp>
    </p:spTree>
    <p:extLst>
      <p:ext uri="{BB962C8B-B14F-4D97-AF65-F5344CB8AC3E}">
        <p14:creationId xmlns:p14="http://schemas.microsoft.com/office/powerpoint/2010/main" val="11019165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solidFill>
            <a:schemeClr val="bg1">
              <a:lumMod val="10000"/>
            </a:schemeClr>
          </a:solidFill>
        </p:spPr>
        <p:txBody>
          <a:bodyPr>
            <a:normAutofit fontScale="90000"/>
          </a:bodyPr>
          <a:lstStyle/>
          <a:p>
            <a:r>
              <a:rPr lang="en-US" dirty="0" smtClean="0">
                <a:solidFill>
                  <a:schemeClr val="bg1"/>
                </a:solidFill>
              </a:rPr>
              <a:t>Example 1: Calculating Oxidation Numbers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SO</a:t>
            </a:r>
            <a:r>
              <a:rPr lang="en-US" baseline="-25000" dirty="0" smtClean="0"/>
              <a:t>2</a:t>
            </a:r>
          </a:p>
          <a:p>
            <a:r>
              <a:rPr lang="en-US" dirty="0" smtClean="0"/>
              <a:t>SO</a:t>
            </a:r>
            <a:r>
              <a:rPr lang="en-US" baseline="-25000" dirty="0" smtClean="0"/>
              <a:t>4</a:t>
            </a:r>
            <a:r>
              <a:rPr lang="en-US" baseline="30000" dirty="0" smtClean="0"/>
              <a:t>2-</a:t>
            </a:r>
          </a:p>
          <a:p>
            <a:r>
              <a:rPr lang="en-US" dirty="0" smtClean="0"/>
              <a:t>Cr</a:t>
            </a:r>
            <a:r>
              <a:rPr lang="en-US" baseline="-25000" dirty="0" smtClean="0"/>
              <a:t>2</a:t>
            </a:r>
            <a:r>
              <a:rPr lang="en-US" dirty="0" smtClean="0"/>
              <a:t>O</a:t>
            </a:r>
            <a:r>
              <a:rPr lang="en-US" baseline="-25000" dirty="0" smtClean="0"/>
              <a:t>7</a:t>
            </a:r>
            <a:r>
              <a:rPr lang="en-US" baseline="30000" dirty="0" smtClean="0"/>
              <a:t>2-</a:t>
            </a:r>
          </a:p>
          <a:p>
            <a:r>
              <a:rPr lang="en-US" dirty="0" smtClean="0"/>
              <a:t>H</a:t>
            </a:r>
            <a:r>
              <a:rPr lang="en-US" baseline="-25000" dirty="0" smtClean="0"/>
              <a:t>2</a:t>
            </a:r>
            <a:r>
              <a:rPr lang="en-US" dirty="0" smtClean="0"/>
              <a:t>O</a:t>
            </a:r>
            <a:r>
              <a:rPr lang="en-US" baseline="-25000" dirty="0" smtClean="0"/>
              <a:t>2</a:t>
            </a:r>
          </a:p>
          <a:p>
            <a:r>
              <a:rPr lang="en-US" dirty="0" smtClean="0"/>
              <a:t>HNO</a:t>
            </a:r>
            <a:r>
              <a:rPr lang="en-US" baseline="-25000" dirty="0" smtClean="0"/>
              <a:t>3</a:t>
            </a:r>
            <a:endParaRPr lang="en-US" baseline="-25000" dirty="0"/>
          </a:p>
        </p:txBody>
      </p:sp>
      <p:sp>
        <p:nvSpPr>
          <p:cNvPr id="4" name="Slide Number Placeholder 3"/>
          <p:cNvSpPr>
            <a:spLocks noGrp="1"/>
          </p:cNvSpPr>
          <p:nvPr>
            <p:ph type="sldNum" sz="quarter" idx="12"/>
          </p:nvPr>
        </p:nvSpPr>
        <p:spPr/>
        <p:txBody>
          <a:bodyPr/>
          <a:lstStyle/>
          <a:p>
            <a:fld id="{F91813F4-5C6E-4A66-8D7C-988E4459FA57}" type="slidenum">
              <a:rPr lang="en-US" smtClean="0"/>
              <a:pPr/>
              <a:t>10</a:t>
            </a:fld>
            <a:endParaRPr lang="en-US"/>
          </a:p>
        </p:txBody>
      </p:sp>
    </p:spTree>
    <p:extLst>
      <p:ext uri="{BB962C8B-B14F-4D97-AF65-F5344CB8AC3E}">
        <p14:creationId xmlns:p14="http://schemas.microsoft.com/office/powerpoint/2010/main" val="25339725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solidFill>
            <a:schemeClr val="bg1">
              <a:lumMod val="10000"/>
            </a:schemeClr>
          </a:solidFill>
        </p:spPr>
        <p:txBody>
          <a:bodyPr/>
          <a:lstStyle/>
          <a:p>
            <a:r>
              <a:rPr lang="en-US" dirty="0" smtClean="0">
                <a:solidFill>
                  <a:schemeClr val="bg1"/>
                </a:solidFill>
              </a:rPr>
              <a:t>Redox Reactions</a:t>
            </a:r>
            <a:endParaRPr lang="en-US" dirty="0">
              <a:solidFill>
                <a:schemeClr val="bg1"/>
              </a:solidFill>
            </a:endParaRPr>
          </a:p>
        </p:txBody>
      </p:sp>
      <p:sp>
        <p:nvSpPr>
          <p:cNvPr id="3" name="Content Placeholder 2"/>
          <p:cNvSpPr>
            <a:spLocks noGrp="1"/>
          </p:cNvSpPr>
          <p:nvPr>
            <p:ph idx="1"/>
          </p:nvPr>
        </p:nvSpPr>
        <p:spPr>
          <a:xfrm>
            <a:off x="457200" y="1828800"/>
            <a:ext cx="8305800" cy="4267200"/>
          </a:xfrm>
        </p:spPr>
        <p:txBody>
          <a:bodyPr/>
          <a:lstStyle/>
          <a:p>
            <a:r>
              <a:rPr lang="en-US" b="1" dirty="0" smtClean="0"/>
              <a:t>A redox reaction is one that has changes in oxidation number</a:t>
            </a:r>
          </a:p>
          <a:p>
            <a:r>
              <a:rPr lang="en-US" b="1" dirty="0" smtClean="0"/>
              <a:t>Reactions that are always redox</a:t>
            </a:r>
          </a:p>
          <a:p>
            <a:pPr lvl="1"/>
            <a:r>
              <a:rPr lang="en-US" b="1" dirty="0" smtClean="0"/>
              <a:t>Combustion – element O</a:t>
            </a:r>
            <a:r>
              <a:rPr lang="en-US" b="1" baseline="-25000" dirty="0" smtClean="0"/>
              <a:t>2</a:t>
            </a:r>
            <a:r>
              <a:rPr lang="en-US" b="1" dirty="0" smtClean="0"/>
              <a:t> becoming a compound</a:t>
            </a:r>
          </a:p>
          <a:p>
            <a:pPr lvl="1"/>
            <a:r>
              <a:rPr lang="en-US" b="1" dirty="0" smtClean="0"/>
              <a:t>Synthesis – any element reacting with another to produce a compound</a:t>
            </a:r>
          </a:p>
          <a:p>
            <a:pPr lvl="1"/>
            <a:r>
              <a:rPr lang="en-US" b="1" dirty="0" smtClean="0"/>
              <a:t>Ions changing charge</a:t>
            </a:r>
          </a:p>
          <a:p>
            <a:pPr lvl="1"/>
            <a:r>
              <a:rPr lang="en-US" b="1" dirty="0" smtClean="0"/>
              <a:t>Ions changing the number of </a:t>
            </a:r>
            <a:r>
              <a:rPr lang="en-US" b="1" dirty="0" err="1" smtClean="0"/>
              <a:t>oxygens</a:t>
            </a:r>
            <a:endParaRPr lang="en-US" b="1" dirty="0"/>
          </a:p>
        </p:txBody>
      </p:sp>
      <p:sp>
        <p:nvSpPr>
          <p:cNvPr id="4" name="Slide Number Placeholder 3"/>
          <p:cNvSpPr>
            <a:spLocks noGrp="1"/>
          </p:cNvSpPr>
          <p:nvPr>
            <p:ph type="sldNum" sz="quarter" idx="12"/>
          </p:nvPr>
        </p:nvSpPr>
        <p:spPr/>
        <p:txBody>
          <a:bodyPr/>
          <a:lstStyle/>
          <a:p>
            <a:fld id="{F91813F4-5C6E-4A66-8D7C-988E4459FA57}" type="slidenum">
              <a:rPr lang="en-US" smtClean="0"/>
              <a:pPr/>
              <a:t>11</a:t>
            </a:fld>
            <a:endParaRPr lang="en-US"/>
          </a:p>
        </p:txBody>
      </p:sp>
    </p:spTree>
    <p:extLst>
      <p:ext uri="{BB962C8B-B14F-4D97-AF65-F5344CB8AC3E}">
        <p14:creationId xmlns:p14="http://schemas.microsoft.com/office/powerpoint/2010/main" val="39481978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solidFill>
            <a:schemeClr val="bg1">
              <a:lumMod val="10000"/>
            </a:schemeClr>
          </a:solidFill>
        </p:spPr>
        <p:txBody>
          <a:bodyPr/>
          <a:lstStyle/>
          <a:p>
            <a:pPr eaLnBrk="1" hangingPunct="1"/>
            <a:r>
              <a:rPr lang="en-US" dirty="0" smtClean="0">
                <a:solidFill>
                  <a:schemeClr val="bg1"/>
                </a:solidFill>
              </a:rPr>
              <a:t>Oxidation and Reduction</a:t>
            </a:r>
          </a:p>
        </p:txBody>
      </p:sp>
      <p:pic>
        <p:nvPicPr>
          <p:cNvPr id="13315" name="Picture 6" descr="20_01-01UN"/>
          <p:cNvPicPr>
            <a:picLocks noGrp="1" noChangeAspect="1" noChangeArrowheads="1"/>
          </p:cNvPicPr>
          <p:nvPr>
            <p:ph sz="half" idx="1"/>
          </p:nvPr>
        </p:nvPicPr>
        <p:blipFill>
          <a:blip r:embed="rId3" cstate="print"/>
          <a:srcRect b="11218"/>
          <a:stretch>
            <a:fillRect/>
          </a:stretch>
        </p:blipFill>
        <p:spPr>
          <a:xfrm>
            <a:off x="685800" y="1987550"/>
            <a:ext cx="7772400" cy="1746250"/>
          </a:xfrm>
        </p:spPr>
      </p:pic>
      <p:sp>
        <p:nvSpPr>
          <p:cNvPr id="5124" name="Rectangle 4"/>
          <p:cNvSpPr>
            <a:spLocks noGrp="1" noChangeArrowheads="1"/>
          </p:cNvSpPr>
          <p:nvPr>
            <p:ph type="body" sz="half" idx="2"/>
          </p:nvPr>
        </p:nvSpPr>
        <p:spPr/>
        <p:txBody>
          <a:bodyPr/>
          <a:lstStyle/>
          <a:p>
            <a:pPr eaLnBrk="1" hangingPunct="1"/>
            <a:r>
              <a:rPr lang="en-US" sz="2800" dirty="0" smtClean="0"/>
              <a:t>A species is </a:t>
            </a:r>
            <a:r>
              <a:rPr lang="en-US" sz="2800" dirty="0" smtClean="0">
                <a:solidFill>
                  <a:srgbClr val="00197D"/>
                </a:solidFill>
              </a:rPr>
              <a:t>oxidized</a:t>
            </a:r>
            <a:r>
              <a:rPr lang="en-US" sz="2800" dirty="0" smtClean="0"/>
              <a:t> when it loses electrons.</a:t>
            </a:r>
          </a:p>
          <a:p>
            <a:pPr lvl="1" eaLnBrk="1" hangingPunct="1"/>
            <a:r>
              <a:rPr lang="en-US" sz="2400" dirty="0" smtClean="0"/>
              <a:t>Here, zinc loses two electrons to go from neutral zinc metal to the Zn</a:t>
            </a:r>
            <a:r>
              <a:rPr lang="en-US" sz="2400" baseline="30000" dirty="0" smtClean="0"/>
              <a:t>2+</a:t>
            </a:r>
            <a:r>
              <a:rPr lang="en-US" sz="2400" dirty="0" smtClean="0"/>
              <a:t> ion.</a:t>
            </a:r>
          </a:p>
        </p:txBody>
      </p:sp>
    </p:spTree>
    <p:extLst>
      <p:ext uri="{BB962C8B-B14F-4D97-AF65-F5344CB8AC3E}">
        <p14:creationId xmlns:p14="http://schemas.microsoft.com/office/powerpoint/2010/main" val="29491365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4">
                                            <p:txEl>
                                              <p:pRg st="1" end="1"/>
                                            </p:txEl>
                                          </p:spTgt>
                                        </p:tgtEl>
                                        <p:attrNameLst>
                                          <p:attrName>style.visibility</p:attrName>
                                        </p:attrNameLst>
                                      </p:cBhvr>
                                      <p:to>
                                        <p:strVal val="visible"/>
                                      </p:to>
                                    </p:set>
                                    <p:animEffect transition="in" filter="fade">
                                      <p:cBhvr>
                                        <p:cTn id="7" dur="2000"/>
                                        <p:tgtEl>
                                          <p:spTgt spid="51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solidFill>
            <a:schemeClr val="bg1">
              <a:lumMod val="10000"/>
            </a:schemeClr>
          </a:solidFill>
        </p:spPr>
        <p:txBody>
          <a:bodyPr/>
          <a:lstStyle/>
          <a:p>
            <a:pPr eaLnBrk="1" hangingPunct="1"/>
            <a:r>
              <a:rPr lang="en-US" dirty="0" smtClean="0">
                <a:solidFill>
                  <a:schemeClr val="bg1"/>
                </a:solidFill>
              </a:rPr>
              <a:t>Oxidation and Reduction</a:t>
            </a:r>
          </a:p>
        </p:txBody>
      </p:sp>
      <p:pic>
        <p:nvPicPr>
          <p:cNvPr id="14339" name="Picture 4" descr="20_01-01UN"/>
          <p:cNvPicPr>
            <a:picLocks noGrp="1" noChangeAspect="1" noChangeArrowheads="1"/>
          </p:cNvPicPr>
          <p:nvPr>
            <p:ph sz="half" idx="1"/>
          </p:nvPr>
        </p:nvPicPr>
        <p:blipFill>
          <a:blip r:embed="rId3" cstate="print"/>
          <a:srcRect b="11218"/>
          <a:stretch>
            <a:fillRect/>
          </a:stretch>
        </p:blipFill>
        <p:spPr>
          <a:xfrm>
            <a:off x="685800" y="1987550"/>
            <a:ext cx="7772400" cy="1746250"/>
          </a:xfrm>
        </p:spPr>
      </p:pic>
      <p:sp>
        <p:nvSpPr>
          <p:cNvPr id="6147" name="Rectangle 3"/>
          <p:cNvSpPr>
            <a:spLocks noGrp="1" noChangeArrowheads="1"/>
          </p:cNvSpPr>
          <p:nvPr>
            <p:ph type="body" sz="half" idx="2"/>
          </p:nvPr>
        </p:nvSpPr>
        <p:spPr/>
        <p:txBody>
          <a:bodyPr/>
          <a:lstStyle/>
          <a:p>
            <a:pPr eaLnBrk="1" hangingPunct="1"/>
            <a:r>
              <a:rPr lang="en-US" sz="2800" dirty="0" smtClean="0"/>
              <a:t>A species is </a:t>
            </a:r>
            <a:r>
              <a:rPr lang="en-US" sz="2800" dirty="0" smtClean="0">
                <a:solidFill>
                  <a:srgbClr val="00197D"/>
                </a:solidFill>
              </a:rPr>
              <a:t>reduced</a:t>
            </a:r>
            <a:r>
              <a:rPr lang="en-US" sz="2800" dirty="0" smtClean="0"/>
              <a:t> when it gains electrons.</a:t>
            </a:r>
          </a:p>
          <a:p>
            <a:pPr lvl="1" eaLnBrk="1" hangingPunct="1"/>
            <a:r>
              <a:rPr lang="en-US" sz="2400" dirty="0" smtClean="0"/>
              <a:t>Here, each of the H</a:t>
            </a:r>
            <a:r>
              <a:rPr lang="en-US" sz="2400" baseline="30000" dirty="0" smtClean="0"/>
              <a:t>+</a:t>
            </a:r>
            <a:r>
              <a:rPr lang="en-US" sz="2400" dirty="0" smtClean="0"/>
              <a:t> gains an electron, and they combine to form H</a:t>
            </a:r>
            <a:r>
              <a:rPr lang="en-US" sz="2400" baseline="-25000" dirty="0" smtClean="0"/>
              <a:t>2</a:t>
            </a:r>
            <a:r>
              <a:rPr lang="en-US" sz="2400" dirty="0" smtClean="0"/>
              <a:t>.</a:t>
            </a:r>
          </a:p>
        </p:txBody>
      </p:sp>
    </p:spTree>
    <p:extLst>
      <p:ext uri="{BB962C8B-B14F-4D97-AF65-F5344CB8AC3E}">
        <p14:creationId xmlns:p14="http://schemas.microsoft.com/office/powerpoint/2010/main" val="34771286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20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solidFill>
            <a:schemeClr val="bg1">
              <a:lumMod val="10000"/>
            </a:schemeClr>
          </a:solidFill>
        </p:spPr>
        <p:txBody>
          <a:bodyPr/>
          <a:lstStyle/>
          <a:p>
            <a:pPr eaLnBrk="1" hangingPunct="1"/>
            <a:r>
              <a:rPr lang="en-US" dirty="0" smtClean="0">
                <a:solidFill>
                  <a:schemeClr val="bg1"/>
                </a:solidFill>
              </a:rPr>
              <a:t>Oxidation and Reduction</a:t>
            </a:r>
          </a:p>
        </p:txBody>
      </p:sp>
      <p:pic>
        <p:nvPicPr>
          <p:cNvPr id="15363" name="Picture 4" descr="20_01-01UN"/>
          <p:cNvPicPr>
            <a:picLocks noGrp="1" noChangeAspect="1" noChangeArrowheads="1"/>
          </p:cNvPicPr>
          <p:nvPr>
            <p:ph sz="half" idx="1"/>
          </p:nvPr>
        </p:nvPicPr>
        <p:blipFill>
          <a:blip r:embed="rId3" cstate="print"/>
          <a:srcRect b="11218"/>
          <a:stretch>
            <a:fillRect/>
          </a:stretch>
        </p:blipFill>
        <p:spPr>
          <a:xfrm>
            <a:off x="685800" y="1987550"/>
            <a:ext cx="7772400" cy="1746250"/>
          </a:xfrm>
        </p:spPr>
      </p:pic>
      <p:sp>
        <p:nvSpPr>
          <p:cNvPr id="7171" name="Rectangle 3"/>
          <p:cNvSpPr>
            <a:spLocks noGrp="1" noChangeArrowheads="1"/>
          </p:cNvSpPr>
          <p:nvPr>
            <p:ph type="body" sz="half" idx="2"/>
          </p:nvPr>
        </p:nvSpPr>
        <p:spPr>
          <a:xfrm>
            <a:off x="685800" y="4114800"/>
            <a:ext cx="7772400" cy="2286000"/>
          </a:xfrm>
        </p:spPr>
        <p:txBody>
          <a:bodyPr/>
          <a:lstStyle/>
          <a:p>
            <a:pPr eaLnBrk="1" hangingPunct="1"/>
            <a:r>
              <a:rPr lang="en-US" sz="2800" dirty="0" smtClean="0"/>
              <a:t>What is reduced is the </a:t>
            </a:r>
            <a:r>
              <a:rPr lang="en-US" sz="2800" dirty="0" smtClean="0">
                <a:solidFill>
                  <a:srgbClr val="00197D"/>
                </a:solidFill>
              </a:rPr>
              <a:t>oxidizing agent</a:t>
            </a:r>
            <a:r>
              <a:rPr lang="en-US" sz="2800" dirty="0" smtClean="0"/>
              <a:t>.</a:t>
            </a:r>
          </a:p>
          <a:p>
            <a:pPr lvl="1" eaLnBrk="1" hangingPunct="1"/>
            <a:r>
              <a:rPr lang="en-US" sz="2400" dirty="0" smtClean="0"/>
              <a:t>H</a:t>
            </a:r>
            <a:r>
              <a:rPr lang="en-US" sz="2400" baseline="30000" dirty="0" smtClean="0"/>
              <a:t>+</a:t>
            </a:r>
            <a:r>
              <a:rPr lang="en-US" sz="2400" dirty="0" smtClean="0"/>
              <a:t> oxidizes Zn by taking electrons from it.</a:t>
            </a:r>
          </a:p>
          <a:p>
            <a:pPr eaLnBrk="1" hangingPunct="1"/>
            <a:r>
              <a:rPr lang="en-US" sz="2800" dirty="0" smtClean="0"/>
              <a:t>What is oxidized is the </a:t>
            </a:r>
            <a:r>
              <a:rPr lang="en-US" sz="2800" dirty="0" smtClean="0">
                <a:solidFill>
                  <a:srgbClr val="00197D"/>
                </a:solidFill>
              </a:rPr>
              <a:t>reducing agent</a:t>
            </a:r>
            <a:r>
              <a:rPr lang="en-US" sz="2800" dirty="0" smtClean="0"/>
              <a:t>.</a:t>
            </a:r>
          </a:p>
          <a:p>
            <a:pPr lvl="1" eaLnBrk="1" hangingPunct="1"/>
            <a:r>
              <a:rPr lang="en-US" sz="2400" dirty="0" smtClean="0"/>
              <a:t>Zn reduces H</a:t>
            </a:r>
            <a:r>
              <a:rPr lang="en-US" sz="2400" baseline="30000" dirty="0" smtClean="0"/>
              <a:t>+</a:t>
            </a:r>
            <a:r>
              <a:rPr lang="en-US" sz="2400" dirty="0" smtClean="0"/>
              <a:t> by giving it electrons.</a:t>
            </a:r>
            <a:endParaRPr lang="en-US" sz="2400" dirty="0" smtClean="0">
              <a:solidFill>
                <a:srgbClr val="00197D"/>
              </a:solidFill>
            </a:endParaRPr>
          </a:p>
        </p:txBody>
      </p:sp>
    </p:spTree>
    <p:extLst>
      <p:ext uri="{BB962C8B-B14F-4D97-AF65-F5344CB8AC3E}">
        <p14:creationId xmlns:p14="http://schemas.microsoft.com/office/powerpoint/2010/main" val="9151443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2000"/>
                                        <p:tgtEl>
                                          <p:spTgt spid="7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2000"/>
                                        <p:tgtEl>
                                          <p:spTgt spid="7171">
                                            <p:txEl>
                                              <p:pRg st="2" end="2"/>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171">
                                            <p:txEl>
                                              <p:pRg st="3" end="3"/>
                                            </p:txEl>
                                          </p:spTgt>
                                        </p:tgtEl>
                                        <p:attrNameLst>
                                          <p:attrName>style.visibility</p:attrName>
                                        </p:attrNameLst>
                                      </p:cBhvr>
                                      <p:to>
                                        <p:strVal val="visible"/>
                                      </p:to>
                                    </p:set>
                                    <p:animEffect transition="in" filter="fade">
                                      <p:cBhvr>
                                        <p:cTn id="16" dur="20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solidFill>
            <a:schemeClr val="bg1">
              <a:lumMod val="10000"/>
            </a:schemeClr>
          </a:solidFill>
        </p:spPr>
        <p:txBody>
          <a:bodyPr/>
          <a:lstStyle/>
          <a:p>
            <a:pPr eaLnBrk="1" hangingPunct="1"/>
            <a:r>
              <a:rPr lang="en-US" dirty="0" smtClean="0">
                <a:solidFill>
                  <a:schemeClr val="bg1"/>
                </a:solidFill>
              </a:rPr>
              <a:t>Example 2</a:t>
            </a:r>
          </a:p>
        </p:txBody>
      </p:sp>
      <p:sp>
        <p:nvSpPr>
          <p:cNvPr id="16387" name="Rectangle 3"/>
          <p:cNvSpPr>
            <a:spLocks noGrp="1" noChangeArrowheads="1"/>
          </p:cNvSpPr>
          <p:nvPr>
            <p:ph idx="1"/>
          </p:nvPr>
        </p:nvSpPr>
        <p:spPr/>
        <p:txBody>
          <a:bodyPr/>
          <a:lstStyle/>
          <a:p>
            <a:pPr eaLnBrk="1" hangingPunct="1"/>
            <a:r>
              <a:rPr lang="en-US" dirty="0" smtClean="0"/>
              <a:t>Indicate which of the reactants is reducing and which is oxidizing</a:t>
            </a:r>
          </a:p>
          <a:p>
            <a:pPr eaLnBrk="1" hangingPunct="1"/>
            <a:endParaRPr lang="en-US" dirty="0" smtClean="0"/>
          </a:p>
          <a:p>
            <a:pPr eaLnBrk="1" hangingPunct="1"/>
            <a:r>
              <a:rPr lang="en-US" sz="2400" dirty="0" smtClean="0"/>
              <a:t>2Ce</a:t>
            </a:r>
            <a:r>
              <a:rPr lang="en-US" sz="2400" baseline="30000" dirty="0" smtClean="0"/>
              <a:t>4+</a:t>
            </a:r>
            <a:r>
              <a:rPr lang="en-US" sz="2400" dirty="0" smtClean="0"/>
              <a:t>(</a:t>
            </a:r>
            <a:r>
              <a:rPr lang="en-US" sz="2400" dirty="0" err="1" smtClean="0"/>
              <a:t>aq</a:t>
            </a:r>
            <a:r>
              <a:rPr lang="en-US" sz="2400" dirty="0" smtClean="0"/>
              <a:t>) + Sn</a:t>
            </a:r>
            <a:r>
              <a:rPr lang="en-US" sz="2400" baseline="30000" dirty="0" smtClean="0"/>
              <a:t>2+</a:t>
            </a:r>
            <a:r>
              <a:rPr lang="en-US" sz="2400" dirty="0" smtClean="0"/>
              <a:t>(</a:t>
            </a:r>
            <a:r>
              <a:rPr lang="en-US" sz="2400" dirty="0" err="1" smtClean="0"/>
              <a:t>aq</a:t>
            </a:r>
            <a:r>
              <a:rPr lang="en-US" sz="2400" dirty="0" smtClean="0"/>
              <a:t>) </a:t>
            </a:r>
            <a:r>
              <a:rPr lang="en-US" sz="2400" dirty="0" smtClean="0">
                <a:sym typeface="Wingdings" pitchFamily="1" charset="2"/>
              </a:rPr>
              <a:t>  2Ce</a:t>
            </a:r>
            <a:r>
              <a:rPr lang="en-US" sz="2400" baseline="30000" dirty="0" smtClean="0">
                <a:sym typeface="Wingdings" pitchFamily="1" charset="2"/>
              </a:rPr>
              <a:t>3+</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Sn</a:t>
            </a:r>
            <a:r>
              <a:rPr lang="en-US" sz="2400" baseline="30000" dirty="0" smtClean="0">
                <a:sym typeface="Wingdings" pitchFamily="1" charset="2"/>
              </a:rPr>
              <a:t>4+</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a:t>
            </a:r>
          </a:p>
          <a:p>
            <a:pPr eaLnBrk="1" hangingPunct="1"/>
            <a:endParaRPr lang="en-US" sz="2400" dirty="0" smtClean="0">
              <a:sym typeface="Wingdings" pitchFamily="1" charset="2"/>
            </a:endParaRPr>
          </a:p>
          <a:p>
            <a:pPr eaLnBrk="1" hangingPunct="1"/>
            <a:r>
              <a:rPr lang="en-US" sz="2400" dirty="0" smtClean="0">
                <a:sym typeface="Wingdings" pitchFamily="1" charset="2"/>
              </a:rPr>
              <a:t>8H</a:t>
            </a:r>
            <a:r>
              <a:rPr lang="en-US" sz="2400" baseline="30000" dirty="0" smtClean="0">
                <a:sym typeface="Wingdings" pitchFamily="1" charset="2"/>
              </a:rPr>
              <a:t>+</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MnO</a:t>
            </a:r>
            <a:r>
              <a:rPr lang="en-US" sz="2400" baseline="-25000" dirty="0" smtClean="0">
                <a:sym typeface="Wingdings" pitchFamily="1" charset="2"/>
              </a:rPr>
              <a:t>4</a:t>
            </a:r>
            <a:r>
              <a:rPr lang="en-US" sz="2400" baseline="30000" dirty="0" smtClean="0">
                <a:sym typeface="Wingdings" pitchFamily="1" charset="2"/>
              </a:rPr>
              <a:t>-1</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+ 5Fe</a:t>
            </a:r>
            <a:r>
              <a:rPr lang="en-US" sz="2400" baseline="30000" dirty="0" smtClean="0">
                <a:sym typeface="Wingdings" pitchFamily="1" charset="2"/>
              </a:rPr>
              <a:t>2+</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5Fe</a:t>
            </a:r>
            <a:r>
              <a:rPr lang="en-US" sz="2400" baseline="30000" dirty="0" smtClean="0">
                <a:sym typeface="Wingdings" pitchFamily="1" charset="2"/>
              </a:rPr>
              <a:t>3+</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Mn</a:t>
            </a:r>
            <a:r>
              <a:rPr lang="en-US" sz="2400" baseline="30000" dirty="0" smtClean="0">
                <a:sym typeface="Wingdings" pitchFamily="1" charset="2"/>
              </a:rPr>
              <a:t>2+</a:t>
            </a:r>
            <a:r>
              <a:rPr lang="en-US" sz="2400" dirty="0" smtClean="0">
                <a:sym typeface="Wingdings" pitchFamily="1" charset="2"/>
              </a:rPr>
              <a:t>(</a:t>
            </a:r>
            <a:r>
              <a:rPr lang="en-US" sz="2400" dirty="0" err="1" smtClean="0">
                <a:sym typeface="Wingdings" pitchFamily="1" charset="2"/>
              </a:rPr>
              <a:t>aq</a:t>
            </a:r>
            <a:r>
              <a:rPr lang="en-US" sz="2400" dirty="0" smtClean="0">
                <a:sym typeface="Wingdings" pitchFamily="1" charset="2"/>
              </a:rPr>
              <a:t>) + 4H</a:t>
            </a:r>
            <a:r>
              <a:rPr lang="en-US" sz="2400" baseline="-25000" dirty="0" smtClean="0">
                <a:sym typeface="Wingdings" pitchFamily="1" charset="2"/>
              </a:rPr>
              <a:t>2</a:t>
            </a:r>
            <a:r>
              <a:rPr lang="en-US" sz="2400" dirty="0" smtClean="0">
                <a:sym typeface="Wingdings" pitchFamily="1" charset="2"/>
              </a:rPr>
              <a:t>O(l)</a:t>
            </a:r>
            <a:endParaRPr lang="en-US" sz="2400" dirty="0" smtClean="0"/>
          </a:p>
        </p:txBody>
      </p:sp>
    </p:spTree>
    <p:extLst>
      <p:ext uri="{BB962C8B-B14F-4D97-AF65-F5344CB8AC3E}">
        <p14:creationId xmlns:p14="http://schemas.microsoft.com/office/powerpoint/2010/main" val="2855390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838200" y="609600"/>
            <a:ext cx="8305800" cy="1219200"/>
          </a:xfrm>
          <a:solidFill>
            <a:schemeClr val="bg1">
              <a:lumMod val="10000"/>
            </a:schemeClr>
          </a:solidFill>
        </p:spPr>
        <p:txBody>
          <a:bodyPr>
            <a:normAutofit/>
          </a:bodyPr>
          <a:lstStyle/>
          <a:p>
            <a:r>
              <a:rPr lang="en-US" sz="3200" dirty="0">
                <a:solidFill>
                  <a:schemeClr val="bg1"/>
                </a:solidFill>
              </a:rPr>
              <a:t>Balancing </a:t>
            </a:r>
            <a:r>
              <a:rPr lang="en-US" sz="3200" dirty="0" smtClean="0">
                <a:solidFill>
                  <a:schemeClr val="bg1"/>
                </a:solidFill>
              </a:rPr>
              <a:t>Redox Equations</a:t>
            </a:r>
            <a:endParaRPr lang="en-US" sz="3200" dirty="0">
              <a:solidFill>
                <a:schemeClr val="bg1"/>
              </a:solidFill>
            </a:endParaRPr>
          </a:p>
        </p:txBody>
      </p:sp>
      <p:sp>
        <p:nvSpPr>
          <p:cNvPr id="40962" name="Rectangle 4"/>
          <p:cNvSpPr>
            <a:spLocks noGrp="1" noChangeArrowheads="1"/>
          </p:cNvSpPr>
          <p:nvPr>
            <p:ph idx="4294967295"/>
          </p:nvPr>
        </p:nvSpPr>
        <p:spPr>
          <a:xfrm>
            <a:off x="990600" y="1981200"/>
            <a:ext cx="8153400" cy="4724400"/>
          </a:xfrm>
        </p:spPr>
        <p:txBody>
          <a:bodyPr/>
          <a:lstStyle/>
          <a:p>
            <a:pPr>
              <a:buFontTx/>
              <a:buChar char="•"/>
            </a:pPr>
            <a:r>
              <a:rPr lang="en-US" dirty="0"/>
              <a:t>Perhaps the easiest way to balance the equation of an oxidation-reduction reaction is via the </a:t>
            </a:r>
            <a:r>
              <a:rPr lang="en-US" dirty="0">
                <a:solidFill>
                  <a:srgbClr val="00197D"/>
                </a:solidFill>
              </a:rPr>
              <a:t>half-reaction method</a:t>
            </a:r>
            <a:r>
              <a:rPr lang="en-US" dirty="0"/>
              <a:t>.</a:t>
            </a:r>
          </a:p>
        </p:txBody>
      </p:sp>
    </p:spTree>
    <p:extLst>
      <p:ext uri="{BB962C8B-B14F-4D97-AF65-F5344CB8AC3E}">
        <p14:creationId xmlns:p14="http://schemas.microsoft.com/office/powerpoint/2010/main" val="378334508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4294967295"/>
          </p:nvPr>
        </p:nvSpPr>
        <p:spPr>
          <a:xfrm>
            <a:off x="0" y="1447800"/>
            <a:ext cx="8153400" cy="4724400"/>
          </a:xfrm>
        </p:spPr>
        <p:txBody>
          <a:bodyPr/>
          <a:lstStyle/>
          <a:p>
            <a:pPr>
              <a:buFontTx/>
              <a:buChar char="o"/>
            </a:pPr>
            <a:r>
              <a:rPr lang="en-US" dirty="0"/>
              <a:t>This involves treating (on paper only) the oxidation and reduction as two separate processes, balancing these half reactions, and then combining them to attain the balanced equation for the overall reaction.</a:t>
            </a:r>
          </a:p>
        </p:txBody>
      </p:sp>
      <p:sp>
        <p:nvSpPr>
          <p:cNvPr id="5" name="Rectangle 2"/>
          <p:cNvSpPr txBox="1">
            <a:spLocks noChangeArrowheads="1"/>
          </p:cNvSpPr>
          <p:nvPr/>
        </p:nvSpPr>
        <p:spPr bwMode="auto">
          <a:xfrm>
            <a:off x="457200" y="152400"/>
            <a:ext cx="8305800" cy="1219200"/>
          </a:xfrm>
          <a:prstGeom prst="rect">
            <a:avLst/>
          </a:prstGeom>
          <a:solidFill>
            <a:schemeClr val="bg1">
              <a:lumMod val="1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a:bodyPr>
          <a:lst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Black" pitchFamily="34" charset="0"/>
              </a:defRPr>
            </a:lvl2pPr>
            <a:lvl3pPr algn="ctr" rtl="0" fontAlgn="base">
              <a:spcBef>
                <a:spcPct val="0"/>
              </a:spcBef>
              <a:spcAft>
                <a:spcPct val="0"/>
              </a:spcAft>
              <a:defRPr sz="4000">
                <a:solidFill>
                  <a:schemeClr val="tx2"/>
                </a:solidFill>
                <a:latin typeface="Arial Black" pitchFamily="34" charset="0"/>
              </a:defRPr>
            </a:lvl3pPr>
            <a:lvl4pPr algn="ctr" rtl="0" fontAlgn="base">
              <a:spcBef>
                <a:spcPct val="0"/>
              </a:spcBef>
              <a:spcAft>
                <a:spcPct val="0"/>
              </a:spcAft>
              <a:defRPr sz="4000">
                <a:solidFill>
                  <a:schemeClr val="tx2"/>
                </a:solidFill>
                <a:latin typeface="Arial Black" pitchFamily="34" charset="0"/>
              </a:defRPr>
            </a:lvl4pPr>
            <a:lvl5pPr algn="ctr" rtl="0" fontAlgn="base">
              <a:spcBef>
                <a:spcPct val="0"/>
              </a:spcBef>
              <a:spcAft>
                <a:spcPct val="0"/>
              </a:spcAft>
              <a:defRPr sz="4000">
                <a:solidFill>
                  <a:schemeClr val="tx2"/>
                </a:solidFill>
                <a:latin typeface="Arial Black" pitchFamily="34" charset="0"/>
              </a:defRPr>
            </a:lvl5pPr>
            <a:lvl6pPr marL="457200" algn="ctr" rtl="0" fontAlgn="base">
              <a:spcBef>
                <a:spcPct val="0"/>
              </a:spcBef>
              <a:spcAft>
                <a:spcPct val="0"/>
              </a:spcAft>
              <a:defRPr sz="4000">
                <a:solidFill>
                  <a:schemeClr val="tx2"/>
                </a:solidFill>
                <a:latin typeface="Arial Black" pitchFamily="34" charset="0"/>
              </a:defRPr>
            </a:lvl6pPr>
            <a:lvl7pPr marL="914400" algn="ctr" rtl="0" fontAlgn="base">
              <a:spcBef>
                <a:spcPct val="0"/>
              </a:spcBef>
              <a:spcAft>
                <a:spcPct val="0"/>
              </a:spcAft>
              <a:defRPr sz="4000">
                <a:solidFill>
                  <a:schemeClr val="tx2"/>
                </a:solidFill>
                <a:latin typeface="Arial Black" pitchFamily="34" charset="0"/>
              </a:defRPr>
            </a:lvl7pPr>
            <a:lvl8pPr marL="1371600" algn="ctr" rtl="0" fontAlgn="base">
              <a:spcBef>
                <a:spcPct val="0"/>
              </a:spcBef>
              <a:spcAft>
                <a:spcPct val="0"/>
              </a:spcAft>
              <a:defRPr sz="4000">
                <a:solidFill>
                  <a:schemeClr val="tx2"/>
                </a:solidFill>
                <a:latin typeface="Arial Black" pitchFamily="34" charset="0"/>
              </a:defRPr>
            </a:lvl8pPr>
            <a:lvl9pPr marL="1828800" algn="ctr" rtl="0" fontAlgn="base">
              <a:spcBef>
                <a:spcPct val="0"/>
              </a:spcBef>
              <a:spcAft>
                <a:spcPct val="0"/>
              </a:spcAft>
              <a:defRPr sz="4000">
                <a:solidFill>
                  <a:schemeClr val="tx2"/>
                </a:solidFill>
                <a:latin typeface="Arial Black" pitchFamily="34" charset="0"/>
              </a:defRPr>
            </a:lvl9pPr>
          </a:lstStyle>
          <a:p>
            <a:pPr eaLnBrk="1" hangingPunct="1"/>
            <a:r>
              <a:rPr lang="en-US" sz="3200" kern="0" smtClean="0">
                <a:solidFill>
                  <a:schemeClr val="bg1"/>
                </a:solidFill>
              </a:rPr>
              <a:t>Balancing Redox Equations</a:t>
            </a:r>
            <a:endParaRPr lang="en-US" sz="3200" kern="0" dirty="0">
              <a:solidFill>
                <a:schemeClr val="bg1"/>
              </a:solidFill>
            </a:endParaRPr>
          </a:p>
        </p:txBody>
      </p:sp>
    </p:spTree>
    <p:extLst>
      <p:ext uri="{BB962C8B-B14F-4D97-AF65-F5344CB8AC3E}">
        <p14:creationId xmlns:p14="http://schemas.microsoft.com/office/powerpoint/2010/main" val="366641532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838200" y="228600"/>
            <a:ext cx="8305800" cy="1219200"/>
          </a:xfrm>
          <a:solidFill>
            <a:schemeClr val="bg1">
              <a:lumMod val="10000"/>
            </a:schemeClr>
          </a:solidFill>
        </p:spPr>
        <p:txBody>
          <a:bodyPr/>
          <a:lstStyle/>
          <a:p>
            <a:r>
              <a:rPr lang="en-US" dirty="0">
                <a:solidFill>
                  <a:schemeClr val="bg1"/>
                </a:solidFill>
              </a:rPr>
              <a:t>The Half-Reaction Method (Acid)</a:t>
            </a:r>
          </a:p>
        </p:txBody>
      </p:sp>
      <p:sp>
        <p:nvSpPr>
          <p:cNvPr id="16387" name="Rectangle 3"/>
          <p:cNvSpPr>
            <a:spLocks noGrp="1" noChangeArrowheads="1"/>
          </p:cNvSpPr>
          <p:nvPr>
            <p:ph idx="4294967295"/>
          </p:nvPr>
        </p:nvSpPr>
        <p:spPr>
          <a:xfrm>
            <a:off x="0" y="1447800"/>
            <a:ext cx="7772400" cy="4572000"/>
          </a:xfrm>
        </p:spPr>
        <p:txBody>
          <a:bodyPr/>
          <a:lstStyle/>
          <a:p>
            <a:pPr marL="609600" indent="-609600">
              <a:lnSpc>
                <a:spcPct val="90000"/>
              </a:lnSpc>
            </a:pPr>
            <a:r>
              <a:rPr lang="en-US" dirty="0" smtClean="0"/>
              <a:t>Combine like compounds and write each half reaction</a:t>
            </a:r>
          </a:p>
          <a:p>
            <a:pPr marL="609600" indent="-609600">
              <a:lnSpc>
                <a:spcPct val="90000"/>
              </a:lnSpc>
            </a:pPr>
            <a:r>
              <a:rPr lang="en-US" dirty="0" smtClean="0"/>
              <a:t>Balance </a:t>
            </a:r>
            <a:r>
              <a:rPr lang="en-US" dirty="0"/>
              <a:t>each half-reaction.</a:t>
            </a:r>
          </a:p>
          <a:p>
            <a:pPr marL="990600" lvl="1" indent="-533400">
              <a:lnSpc>
                <a:spcPct val="90000"/>
              </a:lnSpc>
              <a:buFont typeface="Arial" charset="0"/>
              <a:buAutoNum type="alphaLcPeriod"/>
            </a:pPr>
            <a:r>
              <a:rPr lang="en-US" dirty="0"/>
              <a:t>Balance elements other than H and O.</a:t>
            </a:r>
          </a:p>
          <a:p>
            <a:pPr marL="990600" lvl="1" indent="-533400">
              <a:lnSpc>
                <a:spcPct val="90000"/>
              </a:lnSpc>
              <a:buFont typeface="Arial" charset="0"/>
              <a:buAutoNum type="alphaLcPeriod"/>
            </a:pPr>
            <a:r>
              <a:rPr lang="en-US" dirty="0"/>
              <a:t>Balance O by adding H</a:t>
            </a:r>
            <a:r>
              <a:rPr lang="en-US" baseline="-25000" dirty="0"/>
              <a:t>2</a:t>
            </a:r>
            <a:r>
              <a:rPr lang="en-US" dirty="0"/>
              <a:t>O.</a:t>
            </a:r>
          </a:p>
          <a:p>
            <a:pPr marL="990600" lvl="1" indent="-533400">
              <a:lnSpc>
                <a:spcPct val="90000"/>
              </a:lnSpc>
              <a:buFont typeface="Arial" charset="0"/>
              <a:buAutoNum type="alphaLcPeriod"/>
            </a:pPr>
            <a:r>
              <a:rPr lang="en-US" dirty="0"/>
              <a:t>Balance H by adding H</a:t>
            </a:r>
            <a:r>
              <a:rPr lang="en-US" baseline="30000" dirty="0"/>
              <a:t>+</a:t>
            </a:r>
            <a:r>
              <a:rPr lang="en-US" dirty="0"/>
              <a:t>.</a:t>
            </a:r>
          </a:p>
          <a:p>
            <a:pPr marL="990600" lvl="1" indent="-533400">
              <a:lnSpc>
                <a:spcPct val="90000"/>
              </a:lnSpc>
              <a:buFont typeface="Arial" charset="0"/>
              <a:buAutoNum type="alphaLcPeriod"/>
            </a:pPr>
            <a:r>
              <a:rPr lang="en-US" dirty="0"/>
              <a:t>Balance charge by adding electrons.</a:t>
            </a:r>
          </a:p>
          <a:p>
            <a:pPr marL="990600" lvl="1" indent="-533400">
              <a:lnSpc>
                <a:spcPct val="90000"/>
              </a:lnSpc>
              <a:buFont typeface="Arial" charset="0"/>
              <a:buAutoNum type="alphaLcPeriod"/>
            </a:pPr>
            <a:r>
              <a:rPr lang="en-US" dirty="0"/>
              <a:t>Multiply the half-reactions by integers so that the electrons gained and lost are the same.</a:t>
            </a:r>
          </a:p>
          <a:p>
            <a:pPr marL="609600" indent="-609600">
              <a:lnSpc>
                <a:spcPct val="90000"/>
              </a:lnSpc>
            </a:pPr>
            <a:endParaRPr lang="en-US" dirty="0"/>
          </a:p>
        </p:txBody>
      </p:sp>
    </p:spTree>
    <p:extLst>
      <p:ext uri="{BB962C8B-B14F-4D97-AF65-F5344CB8AC3E}">
        <p14:creationId xmlns:p14="http://schemas.microsoft.com/office/powerpoint/2010/main" val="3007536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fade">
                                      <p:cBhvr>
                                        <p:cTn id="7" dur="2000"/>
                                        <p:tgtEl>
                                          <p:spTgt spid="1638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fade">
                                      <p:cBhvr>
                                        <p:cTn id="12" dur="2000"/>
                                        <p:tgtEl>
                                          <p:spTgt spid="1638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fade">
                                      <p:cBhvr>
                                        <p:cTn id="17" dur="2000"/>
                                        <p:tgtEl>
                                          <p:spTgt spid="1638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87">
                                            <p:txEl>
                                              <p:pRg st="5" end="5"/>
                                            </p:txEl>
                                          </p:spTgt>
                                        </p:tgtEl>
                                        <p:attrNameLst>
                                          <p:attrName>style.visibility</p:attrName>
                                        </p:attrNameLst>
                                      </p:cBhvr>
                                      <p:to>
                                        <p:strVal val="visible"/>
                                      </p:to>
                                    </p:set>
                                    <p:animEffect transition="in" filter="fade">
                                      <p:cBhvr>
                                        <p:cTn id="22" dur="2000"/>
                                        <p:tgtEl>
                                          <p:spTgt spid="1638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387">
                                            <p:txEl>
                                              <p:pRg st="6" end="6"/>
                                            </p:txEl>
                                          </p:spTgt>
                                        </p:tgtEl>
                                        <p:attrNameLst>
                                          <p:attrName>style.visibility</p:attrName>
                                        </p:attrNameLst>
                                      </p:cBhvr>
                                      <p:to>
                                        <p:strVal val="visible"/>
                                      </p:to>
                                    </p:set>
                                    <p:animEffect transition="in" filter="fade">
                                      <p:cBhvr>
                                        <p:cTn id="27" dur="2000"/>
                                        <p:tgtEl>
                                          <p:spTgt spid="163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838200" y="609600"/>
            <a:ext cx="8305800" cy="1219200"/>
          </a:xfrm>
          <a:solidFill>
            <a:schemeClr val="bg1">
              <a:lumMod val="10000"/>
            </a:schemeClr>
          </a:solidFill>
        </p:spPr>
        <p:txBody>
          <a:bodyPr/>
          <a:lstStyle/>
          <a:p>
            <a:r>
              <a:rPr lang="en-US" dirty="0">
                <a:solidFill>
                  <a:schemeClr val="bg1"/>
                </a:solidFill>
              </a:rPr>
              <a:t>The Half-Reaction Method</a:t>
            </a:r>
          </a:p>
        </p:txBody>
      </p:sp>
      <p:sp>
        <p:nvSpPr>
          <p:cNvPr id="17411" name="Rectangle 3"/>
          <p:cNvSpPr>
            <a:spLocks noGrp="1" noChangeArrowheads="1"/>
          </p:cNvSpPr>
          <p:nvPr>
            <p:ph idx="4294967295"/>
          </p:nvPr>
        </p:nvSpPr>
        <p:spPr>
          <a:xfrm>
            <a:off x="0" y="1981200"/>
            <a:ext cx="7772400" cy="4572000"/>
          </a:xfrm>
        </p:spPr>
        <p:txBody>
          <a:bodyPr/>
          <a:lstStyle/>
          <a:p>
            <a:pPr marL="609600" indent="-609600">
              <a:lnSpc>
                <a:spcPct val="90000"/>
              </a:lnSpc>
              <a:buFont typeface="Arial" charset="0"/>
              <a:buAutoNum type="alphaLcPeriod" startAt="6"/>
            </a:pPr>
            <a:r>
              <a:rPr lang="en-US" dirty="0"/>
              <a:t>Add the half-reactions, subtracting things that appear on both sides.</a:t>
            </a:r>
          </a:p>
          <a:p>
            <a:pPr marL="609600" indent="-609600">
              <a:lnSpc>
                <a:spcPct val="90000"/>
              </a:lnSpc>
              <a:buFont typeface="Arial" charset="0"/>
              <a:buAutoNum type="alphaLcPeriod" startAt="6"/>
            </a:pPr>
            <a:r>
              <a:rPr lang="en-US" dirty="0"/>
              <a:t>Make sure the equation is balanced according to mass.</a:t>
            </a:r>
          </a:p>
          <a:p>
            <a:pPr marL="609600" indent="-609600">
              <a:lnSpc>
                <a:spcPct val="90000"/>
              </a:lnSpc>
              <a:buFont typeface="Arial" charset="0"/>
              <a:buAutoNum type="alphaLcPeriod" startAt="6"/>
            </a:pPr>
            <a:r>
              <a:rPr lang="en-US" dirty="0"/>
              <a:t>Make sure the equation is balanced according to charge.</a:t>
            </a:r>
          </a:p>
        </p:txBody>
      </p:sp>
    </p:spTree>
    <p:extLst>
      <p:ext uri="{BB962C8B-B14F-4D97-AF65-F5344CB8AC3E}">
        <p14:creationId xmlns:p14="http://schemas.microsoft.com/office/powerpoint/2010/main" val="40973896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20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20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solidFill>
            <a:schemeClr val="bg1">
              <a:lumMod val="10000"/>
            </a:schemeClr>
          </a:solidFill>
        </p:spPr>
        <p:txBody>
          <a:bodyPr>
            <a:normAutofit/>
          </a:bodyPr>
          <a:lstStyle/>
          <a:p>
            <a:r>
              <a:rPr lang="en-US" dirty="0" smtClean="0">
                <a:solidFill>
                  <a:schemeClr val="bg1"/>
                </a:solidFill>
              </a:rPr>
              <a:t>Oxidation and Reduction</a:t>
            </a:r>
            <a:endParaRPr lang="en-US" dirty="0">
              <a:solidFill>
                <a:schemeClr val="bg1"/>
              </a:solidFill>
            </a:endParaRPr>
          </a:p>
        </p:txBody>
      </p:sp>
      <p:sp>
        <p:nvSpPr>
          <p:cNvPr id="3" name="Content Placeholder 2"/>
          <p:cNvSpPr>
            <a:spLocks noGrp="1"/>
          </p:cNvSpPr>
          <p:nvPr>
            <p:ph idx="1"/>
          </p:nvPr>
        </p:nvSpPr>
        <p:spPr>
          <a:xfrm>
            <a:off x="76200" y="1752600"/>
            <a:ext cx="8915400" cy="4572000"/>
          </a:xfrm>
        </p:spPr>
        <p:txBody>
          <a:bodyPr>
            <a:noAutofit/>
          </a:bodyPr>
          <a:lstStyle/>
          <a:p>
            <a:r>
              <a:rPr lang="en-US" sz="2800" b="1" dirty="0" smtClean="0">
                <a:solidFill>
                  <a:schemeClr val="tx1"/>
                </a:solidFill>
              </a:rPr>
              <a:t>Oxidation – Reduction (REDOX) Reactions:  </a:t>
            </a:r>
            <a:r>
              <a:rPr lang="en-CA" altLang="en-US" sz="2800" b="1" dirty="0">
                <a:solidFill>
                  <a:schemeClr val="tx1"/>
                </a:solidFill>
                <a:cs typeface="Times New Roman" pitchFamily="18" charset="0"/>
              </a:rPr>
              <a:t>The chemical changes that occur when elect</a:t>
            </a:r>
            <a:r>
              <a:rPr lang="en-US" altLang="en-US" sz="2800" b="1" dirty="0">
                <a:solidFill>
                  <a:schemeClr val="tx1"/>
                </a:solidFill>
                <a:cs typeface="Times New Roman" pitchFamily="18" charset="0"/>
              </a:rPr>
              <a:t>r</a:t>
            </a:r>
            <a:r>
              <a:rPr lang="en-CA" altLang="en-US" sz="2800" b="1" dirty="0" err="1">
                <a:solidFill>
                  <a:schemeClr val="tx1"/>
                </a:solidFill>
                <a:cs typeface="Times New Roman" pitchFamily="18" charset="0"/>
              </a:rPr>
              <a:t>ons</a:t>
            </a:r>
            <a:r>
              <a:rPr lang="en-CA" altLang="en-US" sz="2800" b="1" dirty="0">
                <a:solidFill>
                  <a:schemeClr val="tx1"/>
                </a:solidFill>
                <a:cs typeface="Times New Roman" pitchFamily="18" charset="0"/>
              </a:rPr>
              <a:t> are transferred between </a:t>
            </a:r>
            <a:r>
              <a:rPr lang="en-CA" altLang="en-US" sz="2800" b="1" dirty="0" smtClean="0">
                <a:solidFill>
                  <a:schemeClr val="tx1"/>
                </a:solidFill>
                <a:cs typeface="Times New Roman" pitchFamily="18" charset="0"/>
              </a:rPr>
              <a:t>reactants</a:t>
            </a:r>
          </a:p>
          <a:p>
            <a:endParaRPr lang="en-US" sz="2800" b="1" dirty="0" smtClean="0">
              <a:solidFill>
                <a:schemeClr val="tx1"/>
              </a:solidFill>
            </a:endParaRPr>
          </a:p>
          <a:p>
            <a:r>
              <a:rPr lang="en-US" sz="2800" b="1" dirty="0" smtClean="0">
                <a:solidFill>
                  <a:schemeClr val="tx1"/>
                </a:solidFill>
              </a:rPr>
              <a:t>More Fundamental definition</a:t>
            </a:r>
          </a:p>
          <a:p>
            <a:pPr lvl="1"/>
            <a:r>
              <a:rPr lang="en-US" sz="2800" b="1" dirty="0" smtClean="0">
                <a:solidFill>
                  <a:schemeClr val="tx1"/>
                </a:solidFill>
              </a:rPr>
              <a:t>Oxidation – loss of electrons  (LEO)</a:t>
            </a:r>
          </a:p>
          <a:p>
            <a:pPr lvl="1"/>
            <a:r>
              <a:rPr lang="en-US" sz="2800" b="1" dirty="0" smtClean="0">
                <a:solidFill>
                  <a:schemeClr val="tx1"/>
                </a:solidFill>
              </a:rPr>
              <a:t>Reduction – gain of electrons  (GER)</a:t>
            </a:r>
          </a:p>
          <a:p>
            <a:endParaRPr lang="en-US" sz="2800" b="1" dirty="0" smtClean="0">
              <a:solidFill>
                <a:schemeClr val="tx1"/>
              </a:solidFill>
            </a:endParaRPr>
          </a:p>
          <a:p>
            <a:r>
              <a:rPr lang="en-US" sz="2800" b="1" dirty="0" smtClean="0">
                <a:solidFill>
                  <a:schemeClr val="tx1"/>
                </a:solidFill>
              </a:rPr>
              <a:t>In an oxidation reduction reaction both occur!</a:t>
            </a:r>
            <a:endParaRPr lang="en-US" sz="2800" b="1" dirty="0">
              <a:solidFill>
                <a:schemeClr val="tx1"/>
              </a:solidFill>
            </a:endParaRPr>
          </a:p>
        </p:txBody>
      </p:sp>
      <p:sp>
        <p:nvSpPr>
          <p:cNvPr id="4" name="Slide Number Placeholder 3"/>
          <p:cNvSpPr>
            <a:spLocks noGrp="1"/>
          </p:cNvSpPr>
          <p:nvPr>
            <p:ph type="sldNum" sz="quarter" idx="12"/>
          </p:nvPr>
        </p:nvSpPr>
        <p:spPr/>
        <p:txBody>
          <a:bodyPr/>
          <a:lstStyle/>
          <a:p>
            <a:fld id="{F91813F4-5C6E-4A66-8D7C-988E4459FA57}" type="slidenum">
              <a:rPr lang="en-US" smtClean="0"/>
              <a:pPr/>
              <a:t>2</a:t>
            </a:fld>
            <a:endParaRPr lang="en-US"/>
          </a:p>
        </p:txBody>
      </p:sp>
    </p:spTree>
    <p:extLst>
      <p:ext uri="{BB962C8B-B14F-4D97-AF65-F5344CB8AC3E}">
        <p14:creationId xmlns:p14="http://schemas.microsoft.com/office/powerpoint/2010/main" val="1376418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0" y="228600"/>
            <a:ext cx="9144000" cy="1143000"/>
          </a:xfrm>
          <a:solidFill>
            <a:schemeClr val="bg1">
              <a:lumMod val="10000"/>
            </a:schemeClr>
          </a:solidFill>
        </p:spPr>
        <p:txBody>
          <a:bodyPr/>
          <a:lstStyle/>
          <a:p>
            <a:r>
              <a:rPr lang="en-US" dirty="0">
                <a:solidFill>
                  <a:schemeClr val="bg1"/>
                </a:solidFill>
              </a:rPr>
              <a:t>The Half-Reaction Method</a:t>
            </a:r>
          </a:p>
        </p:txBody>
      </p:sp>
      <p:pic>
        <p:nvPicPr>
          <p:cNvPr id="51202" name="Picture 5" descr="20_02"/>
          <p:cNvPicPr>
            <a:picLocks noGrp="1" noChangeAspect="1" noChangeArrowheads="1"/>
          </p:cNvPicPr>
          <p:nvPr>
            <p:ph sz="half" idx="4294967295"/>
          </p:nvPr>
        </p:nvPicPr>
        <p:blipFill>
          <a:blip r:embed="rId3"/>
          <a:srcRect b="15417"/>
          <a:stretch>
            <a:fillRect/>
          </a:stretch>
        </p:blipFill>
        <p:spPr>
          <a:xfrm>
            <a:off x="0" y="1447800"/>
            <a:ext cx="5895975" cy="2738438"/>
          </a:xfrm>
        </p:spPr>
      </p:pic>
      <p:sp>
        <p:nvSpPr>
          <p:cNvPr id="19460" name="Rectangle 4"/>
          <p:cNvSpPr>
            <a:spLocks noGrp="1" noChangeArrowheads="1"/>
          </p:cNvSpPr>
          <p:nvPr>
            <p:ph type="body" sz="half" idx="4294967295"/>
          </p:nvPr>
        </p:nvSpPr>
        <p:spPr>
          <a:xfrm>
            <a:off x="800100" y="4191000"/>
            <a:ext cx="8343900" cy="1752600"/>
          </a:xfrm>
        </p:spPr>
        <p:txBody>
          <a:bodyPr>
            <a:normAutofit/>
          </a:bodyPr>
          <a:lstStyle/>
          <a:p>
            <a:pPr>
              <a:buFontTx/>
              <a:buNone/>
            </a:pPr>
            <a:r>
              <a:rPr lang="en-US" sz="2400" dirty="0"/>
              <a:t>Consider the reaction between MnO</a:t>
            </a:r>
            <a:r>
              <a:rPr lang="en-US" sz="2400" baseline="-25000" dirty="0"/>
              <a:t>4</a:t>
            </a:r>
            <a:r>
              <a:rPr lang="en-US" sz="2400" baseline="30000" dirty="0"/>
              <a:t>−</a:t>
            </a:r>
            <a:r>
              <a:rPr lang="en-US" sz="2400" dirty="0"/>
              <a:t> and C</a:t>
            </a:r>
            <a:r>
              <a:rPr lang="en-US" sz="2400" baseline="-25000" dirty="0"/>
              <a:t>2</a:t>
            </a:r>
            <a:r>
              <a:rPr lang="en-US" sz="2400" dirty="0"/>
              <a:t>O</a:t>
            </a:r>
            <a:r>
              <a:rPr lang="en-US" sz="2400" baseline="-25000" dirty="0"/>
              <a:t>4</a:t>
            </a:r>
            <a:r>
              <a:rPr lang="en-US" sz="2400" baseline="30000" dirty="0"/>
              <a:t>2−</a:t>
            </a:r>
            <a:r>
              <a:rPr lang="en-US" sz="2400" baseline="30000" dirty="0">
                <a:cs typeface="Arial" charset="0"/>
              </a:rPr>
              <a:t> </a:t>
            </a:r>
          </a:p>
          <a:p>
            <a:pPr>
              <a:buFontTx/>
              <a:buNone/>
            </a:pPr>
            <a:r>
              <a:rPr lang="en-US" sz="2800" baseline="30000" dirty="0">
                <a:cs typeface="Arial" charset="0"/>
              </a:rPr>
              <a:t>(acidic solution)</a:t>
            </a:r>
            <a:endParaRPr lang="en-US" sz="2400" dirty="0"/>
          </a:p>
          <a:p>
            <a:pPr>
              <a:lnSpc>
                <a:spcPct val="40000"/>
              </a:lnSpc>
              <a:buFontTx/>
              <a:buNone/>
            </a:pPr>
            <a:endParaRPr lang="en-US" sz="2400" dirty="0"/>
          </a:p>
          <a:p>
            <a:pPr algn="ctr">
              <a:buFontTx/>
              <a:buNone/>
            </a:pPr>
            <a:r>
              <a:rPr lang="en-US" sz="2400" dirty="0"/>
              <a:t>MnO</a:t>
            </a:r>
            <a:r>
              <a:rPr lang="en-US" sz="2400" baseline="-25000" dirty="0"/>
              <a:t>4</a:t>
            </a:r>
            <a:r>
              <a:rPr lang="en-US" sz="2400" baseline="30000" dirty="0">
                <a:cs typeface="Arial" charset="0"/>
              </a:rPr>
              <a:t>− </a:t>
            </a:r>
            <a:r>
              <a:rPr lang="en-US" sz="2400" baseline="-25000" dirty="0"/>
              <a:t>(</a:t>
            </a:r>
            <a:r>
              <a:rPr lang="en-US" sz="2400" i="1" baseline="-25000" dirty="0" err="1"/>
              <a:t>aq</a:t>
            </a:r>
            <a:r>
              <a:rPr lang="en-US" sz="2400" baseline="-25000" dirty="0"/>
              <a:t>)</a:t>
            </a:r>
            <a:r>
              <a:rPr lang="en-US" sz="2400" dirty="0"/>
              <a:t> + C</a:t>
            </a:r>
            <a:r>
              <a:rPr lang="en-US" sz="2400" baseline="-25000" dirty="0"/>
              <a:t>2</a:t>
            </a:r>
            <a:r>
              <a:rPr lang="en-US" sz="2400" dirty="0"/>
              <a:t>O</a:t>
            </a:r>
            <a:r>
              <a:rPr lang="en-US" sz="2400" baseline="-25000" dirty="0"/>
              <a:t>4</a:t>
            </a:r>
            <a:r>
              <a:rPr lang="en-US" sz="2400" baseline="30000" dirty="0"/>
              <a:t>2</a:t>
            </a:r>
            <a:r>
              <a:rPr lang="en-US" sz="2400" baseline="30000" dirty="0">
                <a:cs typeface="Arial" charset="0"/>
              </a:rPr>
              <a:t>− </a:t>
            </a:r>
            <a:r>
              <a:rPr lang="en-US" sz="2400" baseline="-25000" dirty="0"/>
              <a:t>(</a:t>
            </a:r>
            <a:r>
              <a:rPr lang="en-US" sz="2400" i="1" baseline="-25000" dirty="0" err="1"/>
              <a:t>aq</a:t>
            </a:r>
            <a:r>
              <a:rPr lang="en-US" sz="2400" baseline="-25000" dirty="0"/>
              <a:t>)</a:t>
            </a:r>
            <a:r>
              <a:rPr lang="en-US" sz="2400" dirty="0"/>
              <a:t> </a:t>
            </a:r>
            <a:r>
              <a:rPr lang="en-US" sz="2400" dirty="0">
                <a:sym typeface="Symbol" pitchFamily="18" charset="2"/>
              </a:rPr>
              <a:t> Mn</a:t>
            </a:r>
            <a:r>
              <a:rPr lang="en-US" sz="2400" baseline="30000" dirty="0">
                <a:sym typeface="Symbol" pitchFamily="18" charset="2"/>
              </a:rPr>
              <a:t>2+ </a:t>
            </a:r>
            <a:r>
              <a:rPr lang="en-US" sz="2400" baseline="-25000" dirty="0">
                <a:sym typeface="Symbol" pitchFamily="18" charset="2"/>
              </a:rPr>
              <a:t>(</a:t>
            </a:r>
            <a:r>
              <a:rPr lang="en-US" sz="2400" i="1" baseline="-25000" dirty="0" err="1">
                <a:sym typeface="Symbol" pitchFamily="18" charset="2"/>
              </a:rPr>
              <a:t>aq</a:t>
            </a:r>
            <a:r>
              <a:rPr lang="en-US" sz="2400" baseline="-25000" dirty="0">
                <a:sym typeface="Symbol" pitchFamily="18" charset="2"/>
              </a:rPr>
              <a:t>)</a:t>
            </a:r>
            <a:r>
              <a:rPr lang="en-US" sz="2400" dirty="0">
                <a:sym typeface="Symbol" pitchFamily="18" charset="2"/>
              </a:rPr>
              <a:t> + CO</a:t>
            </a:r>
            <a:r>
              <a:rPr lang="en-US" sz="2400" baseline="-25000" dirty="0">
                <a:sym typeface="Symbol" pitchFamily="18" charset="2"/>
              </a:rPr>
              <a:t>2 (</a:t>
            </a:r>
            <a:r>
              <a:rPr lang="en-US" sz="2400" i="1" baseline="-25000" dirty="0" err="1">
                <a:sym typeface="Symbol" pitchFamily="18" charset="2"/>
              </a:rPr>
              <a:t>aq</a:t>
            </a:r>
            <a:r>
              <a:rPr lang="en-US" sz="2400" baseline="-25000" dirty="0">
                <a:sym typeface="Symbol" pitchFamily="18" charset="2"/>
              </a:rPr>
              <a:t>)</a:t>
            </a:r>
          </a:p>
        </p:txBody>
      </p:sp>
    </p:spTree>
    <p:extLst>
      <p:ext uri="{BB962C8B-B14F-4D97-AF65-F5344CB8AC3E}">
        <p14:creationId xmlns:p14="http://schemas.microsoft.com/office/powerpoint/2010/main" val="264088786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838200" y="304800"/>
            <a:ext cx="8305800" cy="1219200"/>
          </a:xfrm>
          <a:solidFill>
            <a:schemeClr val="bg1">
              <a:lumMod val="10000"/>
            </a:schemeClr>
          </a:solidFill>
        </p:spPr>
        <p:txBody>
          <a:bodyPr/>
          <a:lstStyle/>
          <a:p>
            <a:r>
              <a:rPr lang="en-US" dirty="0">
                <a:solidFill>
                  <a:schemeClr val="bg1"/>
                </a:solidFill>
              </a:rPr>
              <a:t>Oxidation Half-Reaction</a:t>
            </a:r>
          </a:p>
        </p:txBody>
      </p:sp>
      <p:sp>
        <p:nvSpPr>
          <p:cNvPr id="21507" name="Rectangle 3"/>
          <p:cNvSpPr>
            <a:spLocks noGrp="1" noChangeArrowheads="1"/>
          </p:cNvSpPr>
          <p:nvPr>
            <p:ph idx="4294967295"/>
          </p:nvPr>
        </p:nvSpPr>
        <p:spPr>
          <a:xfrm>
            <a:off x="0" y="1701800"/>
            <a:ext cx="7772400" cy="4067175"/>
          </a:xfrm>
        </p:spPr>
        <p:txBody>
          <a:bodyPr/>
          <a:lstStyle/>
          <a:p>
            <a:pPr algn="ctr">
              <a:buFontTx/>
              <a:buNone/>
            </a:pPr>
            <a:r>
              <a:rPr lang="en-US" dirty="0" smtClean="0"/>
              <a:t>C</a:t>
            </a:r>
            <a:r>
              <a:rPr lang="en-US" baseline="-25000" dirty="0" smtClean="0"/>
              <a:t>2</a:t>
            </a:r>
            <a:r>
              <a:rPr lang="en-US" dirty="0" smtClean="0"/>
              <a:t>O</a:t>
            </a:r>
            <a:r>
              <a:rPr lang="en-US" baseline="-25000" dirty="0" smtClean="0"/>
              <a:t>4</a:t>
            </a:r>
            <a:r>
              <a:rPr lang="en-US" baseline="30000" dirty="0" smtClean="0"/>
              <a:t>2−</a:t>
            </a:r>
            <a:r>
              <a:rPr lang="en-US" dirty="0" smtClean="0"/>
              <a:t> </a:t>
            </a:r>
            <a:r>
              <a:rPr lang="en-US" dirty="0" smtClean="0">
                <a:sym typeface="Symbol" pitchFamily="18" charset="2"/>
              </a:rPr>
              <a:t> CO</a:t>
            </a:r>
            <a:r>
              <a:rPr lang="en-US" baseline="-25000" dirty="0" smtClean="0">
                <a:sym typeface="Symbol" pitchFamily="18" charset="2"/>
              </a:rPr>
              <a:t>2</a:t>
            </a:r>
          </a:p>
          <a:p>
            <a:pPr algn="ctr">
              <a:buFontTx/>
              <a:buNone/>
            </a:pPr>
            <a:endParaRPr lang="en-US" baseline="-25000" dirty="0">
              <a:sym typeface="Symbol" pitchFamily="18" charset="2"/>
            </a:endParaRPr>
          </a:p>
          <a:p>
            <a:pPr algn="ctr">
              <a:buFontTx/>
              <a:buNone/>
            </a:pPr>
            <a:endParaRPr lang="en-US" baseline="-25000" dirty="0" smtClean="0">
              <a:sym typeface="Symbol" pitchFamily="18" charset="2"/>
            </a:endParaRPr>
          </a:p>
          <a:p>
            <a:pPr algn="ctr">
              <a:buFontTx/>
              <a:buNone/>
            </a:pPr>
            <a:endParaRPr lang="en-US" baseline="-25000" dirty="0">
              <a:sym typeface="Symbol" pitchFamily="18" charset="2"/>
            </a:endParaRPr>
          </a:p>
          <a:p>
            <a:pPr algn="ctr">
              <a:buFontTx/>
              <a:buNone/>
            </a:pPr>
            <a:endParaRPr lang="en-US" baseline="-25000" dirty="0" smtClean="0">
              <a:sym typeface="Symbol" pitchFamily="18" charset="2"/>
            </a:endParaRPr>
          </a:p>
          <a:p>
            <a:pPr algn="ctr">
              <a:buFontTx/>
              <a:buNone/>
            </a:pPr>
            <a:endParaRPr lang="en-US" dirty="0" smtClean="0">
              <a:sym typeface="Symbol" pitchFamily="18" charset="2"/>
            </a:endParaRPr>
          </a:p>
          <a:p>
            <a:pPr lvl="0" algn="ctr">
              <a:buNone/>
            </a:pPr>
            <a:r>
              <a:rPr lang="en-US" dirty="0">
                <a:solidFill>
                  <a:srgbClr val="993300"/>
                </a:solidFill>
              </a:rPr>
              <a:t>MnO</a:t>
            </a:r>
            <a:r>
              <a:rPr lang="en-US" baseline="-25000" dirty="0">
                <a:solidFill>
                  <a:srgbClr val="993300"/>
                </a:solidFill>
              </a:rPr>
              <a:t>4</a:t>
            </a:r>
            <a:r>
              <a:rPr lang="en-US" baseline="30000" dirty="0">
                <a:solidFill>
                  <a:srgbClr val="993300"/>
                </a:solidFill>
              </a:rPr>
              <a:t>−</a:t>
            </a:r>
            <a:r>
              <a:rPr lang="en-US" dirty="0">
                <a:solidFill>
                  <a:srgbClr val="993300"/>
                </a:solidFill>
              </a:rPr>
              <a:t> </a:t>
            </a:r>
            <a:r>
              <a:rPr lang="en-US" dirty="0">
                <a:solidFill>
                  <a:srgbClr val="993300"/>
                </a:solidFill>
                <a:sym typeface="Symbol" pitchFamily="18" charset="2"/>
              </a:rPr>
              <a:t> Mn</a:t>
            </a:r>
            <a:r>
              <a:rPr lang="en-US" baseline="30000" dirty="0">
                <a:solidFill>
                  <a:srgbClr val="993300"/>
                </a:solidFill>
                <a:sym typeface="Symbol" pitchFamily="18" charset="2"/>
              </a:rPr>
              <a:t>2+</a:t>
            </a:r>
            <a:endParaRPr lang="en-US" dirty="0">
              <a:solidFill>
                <a:srgbClr val="993300"/>
              </a:solidFill>
              <a:sym typeface="Symbol" pitchFamily="18" charset="2"/>
            </a:endParaRPr>
          </a:p>
          <a:p>
            <a:pPr>
              <a:buFontTx/>
              <a:buNone/>
            </a:pPr>
            <a:endParaRPr lang="en-US" dirty="0" smtClean="0">
              <a:sym typeface="Symbol" pitchFamily="18" charset="2"/>
            </a:endParaRPr>
          </a:p>
          <a:p>
            <a:pPr>
              <a:buFontTx/>
              <a:buNone/>
            </a:pPr>
            <a:r>
              <a:rPr lang="en-US" dirty="0" smtClean="0">
                <a:solidFill>
                  <a:srgbClr val="00197D"/>
                </a:solidFill>
                <a:sym typeface="Symbol" pitchFamily="18" charset="2"/>
              </a:rPr>
              <a:t>	</a:t>
            </a:r>
            <a:endParaRPr lang="en-US" baseline="-25000" dirty="0">
              <a:sym typeface="Symbol" pitchFamily="18" charset="2"/>
            </a:endParaRPr>
          </a:p>
        </p:txBody>
      </p:sp>
      <p:sp>
        <p:nvSpPr>
          <p:cNvPr id="5" name="Rectangle 2"/>
          <p:cNvSpPr txBox="1">
            <a:spLocks noChangeArrowheads="1"/>
          </p:cNvSpPr>
          <p:nvPr/>
        </p:nvSpPr>
        <p:spPr bwMode="auto">
          <a:xfrm>
            <a:off x="577241" y="2913345"/>
            <a:ext cx="8305800" cy="1219200"/>
          </a:xfrm>
          <a:prstGeom prst="rect">
            <a:avLst/>
          </a:prstGeom>
          <a:solidFill>
            <a:schemeClr val="bg1">
              <a:lumMod val="1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Black" pitchFamily="34" charset="0"/>
              </a:defRPr>
            </a:lvl2pPr>
            <a:lvl3pPr algn="ctr" rtl="0" fontAlgn="base">
              <a:spcBef>
                <a:spcPct val="0"/>
              </a:spcBef>
              <a:spcAft>
                <a:spcPct val="0"/>
              </a:spcAft>
              <a:defRPr sz="4000">
                <a:solidFill>
                  <a:schemeClr val="tx2"/>
                </a:solidFill>
                <a:latin typeface="Arial Black" pitchFamily="34" charset="0"/>
              </a:defRPr>
            </a:lvl3pPr>
            <a:lvl4pPr algn="ctr" rtl="0" fontAlgn="base">
              <a:spcBef>
                <a:spcPct val="0"/>
              </a:spcBef>
              <a:spcAft>
                <a:spcPct val="0"/>
              </a:spcAft>
              <a:defRPr sz="4000">
                <a:solidFill>
                  <a:schemeClr val="tx2"/>
                </a:solidFill>
                <a:latin typeface="Arial Black" pitchFamily="34" charset="0"/>
              </a:defRPr>
            </a:lvl4pPr>
            <a:lvl5pPr algn="ctr" rtl="0" fontAlgn="base">
              <a:spcBef>
                <a:spcPct val="0"/>
              </a:spcBef>
              <a:spcAft>
                <a:spcPct val="0"/>
              </a:spcAft>
              <a:defRPr sz="4000">
                <a:solidFill>
                  <a:schemeClr val="tx2"/>
                </a:solidFill>
                <a:latin typeface="Arial Black" pitchFamily="34" charset="0"/>
              </a:defRPr>
            </a:lvl5pPr>
            <a:lvl6pPr marL="457200" algn="ctr" rtl="0" fontAlgn="base">
              <a:spcBef>
                <a:spcPct val="0"/>
              </a:spcBef>
              <a:spcAft>
                <a:spcPct val="0"/>
              </a:spcAft>
              <a:defRPr sz="4000">
                <a:solidFill>
                  <a:schemeClr val="tx2"/>
                </a:solidFill>
                <a:latin typeface="Arial Black" pitchFamily="34" charset="0"/>
              </a:defRPr>
            </a:lvl6pPr>
            <a:lvl7pPr marL="914400" algn="ctr" rtl="0" fontAlgn="base">
              <a:spcBef>
                <a:spcPct val="0"/>
              </a:spcBef>
              <a:spcAft>
                <a:spcPct val="0"/>
              </a:spcAft>
              <a:defRPr sz="4000">
                <a:solidFill>
                  <a:schemeClr val="tx2"/>
                </a:solidFill>
                <a:latin typeface="Arial Black" pitchFamily="34" charset="0"/>
              </a:defRPr>
            </a:lvl7pPr>
            <a:lvl8pPr marL="1371600" algn="ctr" rtl="0" fontAlgn="base">
              <a:spcBef>
                <a:spcPct val="0"/>
              </a:spcBef>
              <a:spcAft>
                <a:spcPct val="0"/>
              </a:spcAft>
              <a:defRPr sz="4000">
                <a:solidFill>
                  <a:schemeClr val="tx2"/>
                </a:solidFill>
                <a:latin typeface="Arial Black" pitchFamily="34" charset="0"/>
              </a:defRPr>
            </a:lvl8pPr>
            <a:lvl9pPr marL="1828800" algn="ctr" rtl="0" fontAlgn="base">
              <a:spcBef>
                <a:spcPct val="0"/>
              </a:spcBef>
              <a:spcAft>
                <a:spcPct val="0"/>
              </a:spcAft>
              <a:defRPr sz="4000">
                <a:solidFill>
                  <a:schemeClr val="tx2"/>
                </a:solidFill>
                <a:latin typeface="Arial Black" pitchFamily="34" charset="0"/>
              </a:defRPr>
            </a:lvl9pPr>
          </a:lstStyle>
          <a:p>
            <a:pPr eaLnBrk="1" hangingPunct="1"/>
            <a:r>
              <a:rPr lang="en-US" kern="0" dirty="0" smtClean="0">
                <a:solidFill>
                  <a:schemeClr val="bg1"/>
                </a:solidFill>
              </a:rPr>
              <a:t>Reduction Half-Reaction</a:t>
            </a:r>
            <a:endParaRPr lang="en-US" kern="0" dirty="0">
              <a:solidFill>
                <a:schemeClr val="bg1"/>
              </a:solidFill>
            </a:endParaRPr>
          </a:p>
        </p:txBody>
      </p:sp>
    </p:spTree>
    <p:extLst>
      <p:ext uri="{BB962C8B-B14F-4D97-AF65-F5344CB8AC3E}">
        <p14:creationId xmlns:p14="http://schemas.microsoft.com/office/powerpoint/2010/main" val="402915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21507">
                                            <p:txEl>
                                              <p:pRg st="8" end="8"/>
                                            </p:txEl>
                                          </p:spTgt>
                                        </p:tgtEl>
                                        <p:attrNameLst>
                                          <p:attrName>style.visibility</p:attrName>
                                        </p:attrNameLst>
                                      </p:cBhvr>
                                      <p:to>
                                        <p:strVal val="visible"/>
                                      </p:to>
                                    </p:set>
                                    <p:animEffect transition="in" filter="fade">
                                      <p:cBhvr>
                                        <p:cTn id="7" dur="2000"/>
                                        <p:tgtEl>
                                          <p:spTgt spid="2150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1"/>
          </p:nvPr>
        </p:nvSpPr>
        <p:spPr/>
        <p:txBody>
          <a:bodyPr/>
          <a:lstStyle/>
          <a:p>
            <a:r>
              <a:rPr lang="en-US"/>
              <a:t>Wolpa/Christman AP Chemistry</a:t>
            </a:r>
          </a:p>
        </p:txBody>
      </p:sp>
      <p:sp>
        <p:nvSpPr>
          <p:cNvPr id="59393" name="Rectangle 2"/>
          <p:cNvSpPr>
            <a:spLocks noGrp="1" noChangeArrowheads="1"/>
          </p:cNvSpPr>
          <p:nvPr>
            <p:ph type="title" idx="4294967295"/>
          </p:nvPr>
        </p:nvSpPr>
        <p:spPr>
          <a:xfrm>
            <a:off x="838200" y="381000"/>
            <a:ext cx="8305800" cy="1219200"/>
          </a:xfrm>
          <a:solidFill>
            <a:schemeClr val="bg1">
              <a:lumMod val="10000"/>
            </a:schemeClr>
          </a:solidFill>
        </p:spPr>
        <p:txBody>
          <a:bodyPr/>
          <a:lstStyle/>
          <a:p>
            <a:r>
              <a:rPr lang="en-US" dirty="0">
                <a:solidFill>
                  <a:schemeClr val="bg1"/>
                </a:solidFill>
              </a:rPr>
              <a:t>Combining the Half-Reactions</a:t>
            </a:r>
          </a:p>
        </p:txBody>
      </p:sp>
      <p:sp>
        <p:nvSpPr>
          <p:cNvPr id="59394" name="Rectangle 3"/>
          <p:cNvSpPr>
            <a:spLocks noGrp="1" noChangeArrowheads="1"/>
          </p:cNvSpPr>
          <p:nvPr>
            <p:ph idx="4294967295"/>
          </p:nvPr>
        </p:nvSpPr>
        <p:spPr>
          <a:xfrm>
            <a:off x="0" y="1524000"/>
            <a:ext cx="7772400" cy="5181600"/>
          </a:xfrm>
        </p:spPr>
        <p:txBody>
          <a:bodyPr/>
          <a:lstStyle/>
          <a:p>
            <a:pPr>
              <a:buFontTx/>
              <a:buNone/>
            </a:pPr>
            <a:r>
              <a:rPr lang="en-US" dirty="0"/>
              <a:t>	</a:t>
            </a:r>
          </a:p>
        </p:txBody>
      </p:sp>
    </p:spTree>
    <p:extLst>
      <p:ext uri="{BB962C8B-B14F-4D97-AF65-F5344CB8AC3E}">
        <p14:creationId xmlns:p14="http://schemas.microsoft.com/office/powerpoint/2010/main" val="216452142"/>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1"/>
          </p:nvPr>
        </p:nvSpPr>
        <p:spPr/>
        <p:txBody>
          <a:bodyPr/>
          <a:lstStyle/>
          <a:p>
            <a:r>
              <a:rPr lang="en-US"/>
              <a:t>Wolpa/Christman AP Chemistry</a:t>
            </a:r>
          </a:p>
        </p:txBody>
      </p:sp>
      <p:sp>
        <p:nvSpPr>
          <p:cNvPr id="61441" name="Rectangle 2"/>
          <p:cNvSpPr>
            <a:spLocks noGrp="1" noChangeArrowheads="1"/>
          </p:cNvSpPr>
          <p:nvPr>
            <p:ph type="title" idx="4294967295"/>
          </p:nvPr>
        </p:nvSpPr>
        <p:spPr>
          <a:xfrm>
            <a:off x="838200" y="609600"/>
            <a:ext cx="8305800" cy="1219200"/>
          </a:xfrm>
          <a:solidFill>
            <a:schemeClr val="bg1">
              <a:lumMod val="10000"/>
            </a:schemeClr>
          </a:solidFill>
        </p:spPr>
        <p:txBody>
          <a:bodyPr/>
          <a:lstStyle/>
          <a:p>
            <a:r>
              <a:rPr lang="en-US" dirty="0" smtClean="0">
                <a:solidFill>
                  <a:schemeClr val="bg1"/>
                </a:solidFill>
              </a:rPr>
              <a:t>Example</a:t>
            </a:r>
            <a:endParaRPr lang="en-US" dirty="0">
              <a:solidFill>
                <a:schemeClr val="bg1"/>
              </a:solidFill>
            </a:endParaRPr>
          </a:p>
        </p:txBody>
      </p:sp>
      <p:sp>
        <p:nvSpPr>
          <p:cNvPr id="61442" name="Rectangle 3"/>
          <p:cNvSpPr>
            <a:spLocks noGrp="1" noChangeArrowheads="1"/>
          </p:cNvSpPr>
          <p:nvPr>
            <p:ph idx="4294967295"/>
          </p:nvPr>
        </p:nvSpPr>
        <p:spPr>
          <a:xfrm>
            <a:off x="838200" y="1905000"/>
            <a:ext cx="8305800" cy="4267200"/>
          </a:xfrm>
        </p:spPr>
        <p:txBody>
          <a:bodyPr/>
          <a:lstStyle/>
          <a:p>
            <a:r>
              <a:rPr lang="en-US" sz="2800" dirty="0"/>
              <a:t>Zn(s) + VO</a:t>
            </a:r>
            <a:r>
              <a:rPr lang="en-US" sz="2800" baseline="30000" dirty="0"/>
              <a:t>2+</a:t>
            </a:r>
            <a:r>
              <a:rPr lang="en-US" sz="2800" dirty="0"/>
              <a:t>(</a:t>
            </a:r>
            <a:r>
              <a:rPr lang="en-US" sz="2800" dirty="0" err="1"/>
              <a:t>aq</a:t>
            </a:r>
            <a:r>
              <a:rPr lang="en-US" sz="2800" dirty="0"/>
              <a:t>)  --&gt;  V</a:t>
            </a:r>
            <a:r>
              <a:rPr lang="en-US" sz="2800" baseline="30000" dirty="0"/>
              <a:t>2+</a:t>
            </a:r>
            <a:r>
              <a:rPr lang="en-US" sz="2800" dirty="0"/>
              <a:t>(</a:t>
            </a:r>
            <a:r>
              <a:rPr lang="en-US" sz="2800" dirty="0" err="1"/>
              <a:t>aq</a:t>
            </a:r>
            <a:r>
              <a:rPr lang="en-US" sz="2800" dirty="0"/>
              <a:t>) + Zn</a:t>
            </a:r>
            <a:r>
              <a:rPr lang="en-US" sz="2800" baseline="30000" dirty="0"/>
              <a:t>2+</a:t>
            </a:r>
            <a:r>
              <a:rPr lang="en-US" sz="2800" dirty="0"/>
              <a:t>(</a:t>
            </a:r>
            <a:r>
              <a:rPr lang="en-US" sz="2800" dirty="0" err="1"/>
              <a:t>aq</a:t>
            </a:r>
            <a:r>
              <a:rPr lang="en-US" sz="2800" dirty="0"/>
              <a:t>)</a:t>
            </a:r>
          </a:p>
          <a:p>
            <a:endParaRPr lang="en-US" sz="2800" dirty="0"/>
          </a:p>
        </p:txBody>
      </p:sp>
    </p:spTree>
    <p:extLst>
      <p:ext uri="{BB962C8B-B14F-4D97-AF65-F5344CB8AC3E}">
        <p14:creationId xmlns:p14="http://schemas.microsoft.com/office/powerpoint/2010/main" val="481195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solidFill>
            <a:schemeClr val="bg1">
              <a:lumMod val="10000"/>
            </a:schemeClr>
          </a:solidFill>
        </p:spPr>
        <p:txBody>
          <a:bodyPr>
            <a:normAutofit fontScale="90000"/>
          </a:bodyPr>
          <a:lstStyle/>
          <a:p>
            <a:r>
              <a:rPr lang="en-US" dirty="0" smtClean="0">
                <a:solidFill>
                  <a:schemeClr val="bg1"/>
                </a:solidFill>
              </a:rPr>
              <a:t>Example: Balancing Half Equations</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2 Br- +  Cl</a:t>
            </a:r>
            <a:r>
              <a:rPr lang="en-US" baseline="-25000" dirty="0" smtClean="0"/>
              <a:t>2</a:t>
            </a:r>
            <a:r>
              <a:rPr lang="en-US" dirty="0" smtClean="0"/>
              <a:t>  </a:t>
            </a:r>
            <a:r>
              <a:rPr lang="en-US" dirty="0" smtClean="0">
                <a:sym typeface="Wingdings" pitchFamily="2" charset="2"/>
              </a:rPr>
              <a:t>  2Cl-  +  Br</a:t>
            </a:r>
            <a:r>
              <a:rPr lang="en-US" baseline="-25000" dirty="0" smtClean="0">
                <a:sym typeface="Wingdings" pitchFamily="2" charset="2"/>
              </a:rPr>
              <a:t>2</a:t>
            </a:r>
            <a:endParaRPr lang="en-US" baseline="-25000" dirty="0"/>
          </a:p>
        </p:txBody>
      </p:sp>
      <p:sp>
        <p:nvSpPr>
          <p:cNvPr id="4" name="Slide Number Placeholder 3"/>
          <p:cNvSpPr>
            <a:spLocks noGrp="1"/>
          </p:cNvSpPr>
          <p:nvPr>
            <p:ph type="sldNum" sz="quarter" idx="12"/>
          </p:nvPr>
        </p:nvSpPr>
        <p:spPr/>
        <p:txBody>
          <a:bodyPr/>
          <a:lstStyle/>
          <a:p>
            <a:fld id="{F91813F4-5C6E-4A66-8D7C-988E4459FA57}" type="slidenum">
              <a:rPr lang="en-US" smtClean="0"/>
              <a:pPr/>
              <a:t>24</a:t>
            </a:fld>
            <a:endParaRPr lang="en-US"/>
          </a:p>
        </p:txBody>
      </p:sp>
    </p:spTree>
    <p:extLst>
      <p:ext uri="{BB962C8B-B14F-4D97-AF65-F5344CB8AC3E}">
        <p14:creationId xmlns:p14="http://schemas.microsoft.com/office/powerpoint/2010/main" val="5696853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0" y="228600"/>
            <a:ext cx="9144000" cy="1143000"/>
          </a:xfrm>
          <a:solidFill>
            <a:schemeClr val="bg1">
              <a:lumMod val="10000"/>
            </a:schemeClr>
          </a:solidFill>
          <a:ln/>
        </p:spPr>
        <p:txBody>
          <a:bodyPr/>
          <a:lstStyle/>
          <a:p>
            <a:r>
              <a:rPr lang="en-US" dirty="0">
                <a:solidFill>
                  <a:schemeClr val="bg1"/>
                </a:solidFill>
              </a:rPr>
              <a:t>Voltaic Cells</a:t>
            </a:r>
          </a:p>
        </p:txBody>
      </p:sp>
      <p:pic>
        <p:nvPicPr>
          <p:cNvPr id="71682" name="Picture 5" descr="20_05"/>
          <p:cNvPicPr>
            <a:picLocks noGrp="1" noChangeAspect="1" noChangeArrowheads="1"/>
          </p:cNvPicPr>
          <p:nvPr>
            <p:ph sz="half" idx="4294967295"/>
          </p:nvPr>
        </p:nvPicPr>
        <p:blipFill>
          <a:blip r:embed="rId3"/>
          <a:srcRect b="4440"/>
          <a:stretch>
            <a:fillRect/>
          </a:stretch>
        </p:blipFill>
        <p:spPr>
          <a:xfrm>
            <a:off x="0" y="2133600"/>
            <a:ext cx="4845050" cy="3659188"/>
          </a:xfrm>
        </p:spPr>
      </p:pic>
      <p:sp>
        <p:nvSpPr>
          <p:cNvPr id="31748" name="Rectangle 4"/>
          <p:cNvSpPr>
            <a:spLocks noGrp="1" noChangeArrowheads="1"/>
          </p:cNvSpPr>
          <p:nvPr>
            <p:ph type="body" sz="half" idx="4294967295"/>
          </p:nvPr>
        </p:nvSpPr>
        <p:spPr>
          <a:xfrm>
            <a:off x="5334000" y="1371600"/>
            <a:ext cx="3810000" cy="4114800"/>
          </a:xfrm>
        </p:spPr>
        <p:txBody>
          <a:bodyPr>
            <a:normAutofit fontScale="92500" lnSpcReduction="10000"/>
          </a:bodyPr>
          <a:lstStyle/>
          <a:p>
            <a:r>
              <a:rPr lang="en-US" sz="2800" dirty="0"/>
              <a:t>A </a:t>
            </a:r>
            <a:r>
              <a:rPr lang="en-US" sz="2800" dirty="0" smtClean="0"/>
              <a:t>voltaic cell allows a chemical reaction to produce electricity based on a difference in reactivity</a:t>
            </a:r>
          </a:p>
          <a:p>
            <a:r>
              <a:rPr lang="en-US" sz="2800" dirty="0" smtClean="0"/>
              <a:t>The greater the difference in reactivity the more voltage the cell can make</a:t>
            </a:r>
          </a:p>
        </p:txBody>
      </p:sp>
    </p:spTree>
    <p:extLst>
      <p:ext uri="{BB962C8B-B14F-4D97-AF65-F5344CB8AC3E}">
        <p14:creationId xmlns:p14="http://schemas.microsoft.com/office/powerpoint/2010/main" val="2495241354"/>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0" y="228600"/>
            <a:ext cx="9144000" cy="1143000"/>
          </a:xfrm>
          <a:solidFill>
            <a:schemeClr val="bg1">
              <a:lumMod val="10000"/>
            </a:schemeClr>
          </a:solidFill>
          <a:ln/>
        </p:spPr>
        <p:txBody>
          <a:bodyPr/>
          <a:lstStyle/>
          <a:p>
            <a:r>
              <a:rPr lang="en-US" dirty="0">
                <a:solidFill>
                  <a:schemeClr val="bg1"/>
                </a:solidFill>
              </a:rPr>
              <a:t>Voltaic Cells</a:t>
            </a:r>
          </a:p>
        </p:txBody>
      </p:sp>
      <p:pic>
        <p:nvPicPr>
          <p:cNvPr id="73730" name="Picture 4" descr="20_05"/>
          <p:cNvPicPr>
            <a:picLocks noGrp="1" noChangeAspect="1" noChangeArrowheads="1"/>
          </p:cNvPicPr>
          <p:nvPr>
            <p:ph sz="half" idx="4294967295"/>
          </p:nvPr>
        </p:nvPicPr>
        <p:blipFill>
          <a:blip r:embed="rId3"/>
          <a:srcRect b="4440"/>
          <a:stretch>
            <a:fillRect/>
          </a:stretch>
        </p:blipFill>
        <p:spPr>
          <a:xfrm>
            <a:off x="0" y="1752600"/>
            <a:ext cx="4845050" cy="3659188"/>
          </a:xfrm>
        </p:spPr>
      </p:pic>
      <p:sp>
        <p:nvSpPr>
          <p:cNvPr id="73731" name="Rectangle 3"/>
          <p:cNvSpPr>
            <a:spLocks noGrp="1" noChangeArrowheads="1"/>
          </p:cNvSpPr>
          <p:nvPr>
            <p:ph type="body" sz="half" idx="4294967295"/>
          </p:nvPr>
        </p:nvSpPr>
        <p:spPr>
          <a:xfrm>
            <a:off x="4724400" y="1447800"/>
            <a:ext cx="4419600" cy="4114800"/>
          </a:xfrm>
        </p:spPr>
        <p:txBody>
          <a:bodyPr>
            <a:normAutofit lnSpcReduction="10000"/>
          </a:bodyPr>
          <a:lstStyle/>
          <a:p>
            <a:r>
              <a:rPr lang="en-US" sz="2400" dirty="0" smtClean="0"/>
              <a:t>In a cell the two half reactions are kept separate so the electrons are forced to travel through a circuit where they can do work</a:t>
            </a:r>
          </a:p>
          <a:p>
            <a:r>
              <a:rPr lang="en-US" sz="2400" dirty="0" smtClean="0"/>
              <a:t>The </a:t>
            </a:r>
            <a:r>
              <a:rPr lang="en-US" sz="2400" dirty="0"/>
              <a:t>oxidation occurs at the </a:t>
            </a:r>
            <a:r>
              <a:rPr lang="en-US" sz="2400" dirty="0">
                <a:solidFill>
                  <a:srgbClr val="00197D"/>
                </a:solidFill>
              </a:rPr>
              <a:t>anode</a:t>
            </a:r>
            <a:r>
              <a:rPr lang="en-US" sz="2400" dirty="0"/>
              <a:t>.</a:t>
            </a:r>
          </a:p>
          <a:p>
            <a:pPr>
              <a:buFont typeface="Arial" charset="0"/>
              <a:buChar char="•"/>
            </a:pPr>
            <a:r>
              <a:rPr lang="en-US" sz="2400" dirty="0"/>
              <a:t>The reduction occurs at the </a:t>
            </a:r>
            <a:r>
              <a:rPr lang="en-US" sz="2400" dirty="0">
                <a:solidFill>
                  <a:srgbClr val="00197D"/>
                </a:solidFill>
              </a:rPr>
              <a:t>cathode</a:t>
            </a:r>
            <a:r>
              <a:rPr lang="en-US" sz="2400" dirty="0" smtClean="0"/>
              <a:t>.</a:t>
            </a:r>
          </a:p>
          <a:p>
            <a:pPr marL="0" indent="0">
              <a:buNone/>
            </a:pPr>
            <a:r>
              <a:rPr lang="en-US" sz="2800" dirty="0"/>
              <a:t> </a:t>
            </a:r>
            <a:r>
              <a:rPr lang="en-US" sz="2800" dirty="0" smtClean="0"/>
              <a:t>    RED CAT AN OX</a:t>
            </a:r>
          </a:p>
        </p:txBody>
      </p:sp>
    </p:spTree>
    <p:extLst>
      <p:ext uri="{BB962C8B-B14F-4D97-AF65-F5344CB8AC3E}">
        <p14:creationId xmlns:p14="http://schemas.microsoft.com/office/powerpoint/2010/main" val="143489001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solidFill>
            <a:schemeClr val="bg1">
              <a:lumMod val="10000"/>
            </a:schemeClr>
          </a:solidFill>
          <a:ln/>
        </p:spPr>
        <p:txBody>
          <a:bodyPr/>
          <a:lstStyle/>
          <a:p>
            <a:r>
              <a:rPr lang="en-US" dirty="0">
                <a:solidFill>
                  <a:schemeClr val="bg1"/>
                </a:solidFill>
              </a:rPr>
              <a:t>Voltaic Cells</a:t>
            </a:r>
          </a:p>
        </p:txBody>
      </p:sp>
      <p:pic>
        <p:nvPicPr>
          <p:cNvPr id="8" name="Picture 4" descr="20_05"/>
          <p:cNvPicPr>
            <a:picLocks noGrp="1" noChangeAspect="1" noChangeArrowheads="1"/>
          </p:cNvPicPr>
          <p:nvPr>
            <p:ph sz="half" idx="1"/>
          </p:nvPr>
        </p:nvPicPr>
        <p:blipFill>
          <a:blip r:embed="rId2"/>
          <a:stretch>
            <a:fillRect/>
          </a:stretch>
        </p:blipFill>
        <p:spPr>
          <a:xfrm>
            <a:off x="425450" y="2327708"/>
            <a:ext cx="4038600" cy="3190009"/>
          </a:xfrm>
        </p:spPr>
      </p:pic>
      <p:sp>
        <p:nvSpPr>
          <p:cNvPr id="7" name="Content Placeholder 6"/>
          <p:cNvSpPr>
            <a:spLocks noGrp="1"/>
          </p:cNvSpPr>
          <p:nvPr>
            <p:ph sz="half" idx="2"/>
          </p:nvPr>
        </p:nvSpPr>
        <p:spPr>
          <a:xfrm>
            <a:off x="5080000" y="1905000"/>
            <a:ext cx="4076700" cy="4267200"/>
          </a:xfrm>
        </p:spPr>
        <p:txBody>
          <a:bodyPr/>
          <a:lstStyle/>
          <a:p>
            <a:pPr lvl="0"/>
            <a:r>
              <a:rPr lang="en-US" dirty="0">
                <a:solidFill>
                  <a:srgbClr val="993300"/>
                </a:solidFill>
              </a:rPr>
              <a:t>Once even one electron flows from the anode to the cathode, the charges in each beaker would not be balanced and the flow of electrons would stop.</a:t>
            </a:r>
          </a:p>
        </p:txBody>
      </p:sp>
      <p:sp>
        <p:nvSpPr>
          <p:cNvPr id="2" name="Slide Number Placeholder 1"/>
          <p:cNvSpPr>
            <a:spLocks noGrp="1"/>
          </p:cNvSpPr>
          <p:nvPr>
            <p:ph type="sldNum" sz="quarter" idx="12"/>
          </p:nvPr>
        </p:nvSpPr>
        <p:spPr/>
        <p:txBody>
          <a:bodyPr/>
          <a:lstStyle/>
          <a:p>
            <a:fld id="{F3EF93E2-301E-4240-9143-09FAC414D922}" type="slidenum">
              <a:rPr lang="en-US" smtClean="0"/>
              <a:pPr/>
              <a:t>27</a:t>
            </a:fld>
            <a:endParaRPr lang="en-US"/>
          </a:p>
        </p:txBody>
      </p:sp>
    </p:spTree>
    <p:extLst>
      <p:ext uri="{BB962C8B-B14F-4D97-AF65-F5344CB8AC3E}">
        <p14:creationId xmlns:p14="http://schemas.microsoft.com/office/powerpoint/2010/main" val="42298008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0" y="228600"/>
            <a:ext cx="9144000" cy="1143000"/>
          </a:xfrm>
          <a:solidFill>
            <a:schemeClr val="bg1">
              <a:lumMod val="10000"/>
            </a:schemeClr>
          </a:solidFill>
          <a:ln/>
        </p:spPr>
        <p:txBody>
          <a:bodyPr/>
          <a:lstStyle/>
          <a:p>
            <a:r>
              <a:rPr lang="en-US" dirty="0">
                <a:solidFill>
                  <a:schemeClr val="bg1"/>
                </a:solidFill>
              </a:rPr>
              <a:t>Voltaic Cells</a:t>
            </a:r>
          </a:p>
        </p:txBody>
      </p:sp>
      <p:pic>
        <p:nvPicPr>
          <p:cNvPr id="75778" name="Picture 4" descr="20_05"/>
          <p:cNvPicPr>
            <a:picLocks noGrp="1" noChangeAspect="1" noChangeArrowheads="1"/>
          </p:cNvPicPr>
          <p:nvPr>
            <p:ph sz="half" idx="4294967295"/>
          </p:nvPr>
        </p:nvPicPr>
        <p:blipFill>
          <a:blip r:embed="rId3"/>
          <a:srcRect b="4440"/>
          <a:stretch>
            <a:fillRect/>
          </a:stretch>
        </p:blipFill>
        <p:spPr>
          <a:xfrm>
            <a:off x="0" y="2133600"/>
            <a:ext cx="4845050" cy="3659188"/>
          </a:xfrm>
        </p:spPr>
      </p:pic>
      <p:sp>
        <p:nvSpPr>
          <p:cNvPr id="33795" name="Rectangle 3"/>
          <p:cNvSpPr>
            <a:spLocks noGrp="1" noChangeArrowheads="1"/>
          </p:cNvSpPr>
          <p:nvPr>
            <p:ph type="body" sz="half" idx="4294967295"/>
          </p:nvPr>
        </p:nvSpPr>
        <p:spPr>
          <a:xfrm>
            <a:off x="4953000" y="1371600"/>
            <a:ext cx="4191000" cy="4495800"/>
          </a:xfrm>
        </p:spPr>
        <p:txBody>
          <a:bodyPr>
            <a:normAutofit fontScale="92500" lnSpcReduction="10000"/>
          </a:bodyPr>
          <a:lstStyle/>
          <a:p>
            <a:r>
              <a:rPr lang="en-US" sz="2800" dirty="0"/>
              <a:t>Therefore, we use a salt bridge, usually a U-shaped tube that contains a salt solution, to keep the charges </a:t>
            </a:r>
            <a:r>
              <a:rPr lang="en-US" sz="2800" dirty="0" smtClean="0"/>
              <a:t>balanced and completes the circuit</a:t>
            </a:r>
            <a:endParaRPr lang="en-US" sz="2800" dirty="0"/>
          </a:p>
          <a:p>
            <a:pPr lvl="1"/>
            <a:r>
              <a:rPr lang="en-US" sz="2400" dirty="0" err="1"/>
              <a:t>Cations</a:t>
            </a:r>
            <a:r>
              <a:rPr lang="en-US" sz="2400" dirty="0"/>
              <a:t> move toward the cathode.</a:t>
            </a:r>
          </a:p>
          <a:p>
            <a:pPr lvl="1"/>
            <a:r>
              <a:rPr lang="en-US" sz="2400" dirty="0"/>
              <a:t>Anions move toward the anode.</a:t>
            </a:r>
          </a:p>
        </p:txBody>
      </p:sp>
    </p:spTree>
    <p:extLst>
      <p:ext uri="{BB962C8B-B14F-4D97-AF65-F5344CB8AC3E}">
        <p14:creationId xmlns:p14="http://schemas.microsoft.com/office/powerpoint/2010/main" val="3912076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2000"/>
                                        <p:tgtEl>
                                          <p:spTgt spid="33795">
                                            <p:txEl>
                                              <p:pRg st="1" end="1"/>
                                            </p:txEl>
                                          </p:spTgt>
                                        </p:tgtEl>
                                      </p:cBhvr>
                                    </p:animEffect>
                                  </p:childTnLst>
                                </p:cTn>
                              </p:par>
                            </p:childTnLst>
                          </p:cTn>
                        </p:par>
                        <p:par>
                          <p:cTn id="8" fill="hold">
                            <p:stCondLst>
                              <p:cond delay="5000"/>
                            </p:stCondLst>
                            <p:childTnLst>
                              <p:par>
                                <p:cTn id="9" presetID="10" presetClass="entr" presetSubtype="0" fill="hold" grpId="0" nodeType="afterEffect">
                                  <p:stCondLst>
                                    <p:cond delay="1000"/>
                                  </p:stCondLst>
                                  <p:childTnLst>
                                    <p:set>
                                      <p:cBhvr>
                                        <p:cTn id="10" dur="1" fill="hold">
                                          <p:stCondLst>
                                            <p:cond delay="0"/>
                                          </p:stCondLst>
                                        </p:cTn>
                                        <p:tgtEl>
                                          <p:spTgt spid="33795">
                                            <p:txEl>
                                              <p:pRg st="2" end="2"/>
                                            </p:txEl>
                                          </p:spTgt>
                                        </p:tgtEl>
                                        <p:attrNameLst>
                                          <p:attrName>style.visibility</p:attrName>
                                        </p:attrNameLst>
                                      </p:cBhvr>
                                      <p:to>
                                        <p:strVal val="visible"/>
                                      </p:to>
                                    </p:set>
                                    <p:animEffect transition="in" filter="fade">
                                      <p:cBhvr>
                                        <p:cTn id="11" dur="2000"/>
                                        <p:tgtEl>
                                          <p:spTgt spid="33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0" y="228600"/>
            <a:ext cx="9144000" cy="1143000"/>
          </a:xfrm>
          <a:solidFill>
            <a:schemeClr val="bg1">
              <a:lumMod val="10000"/>
            </a:schemeClr>
          </a:solidFill>
        </p:spPr>
        <p:txBody>
          <a:bodyPr/>
          <a:lstStyle/>
          <a:p>
            <a:r>
              <a:rPr lang="en-US" dirty="0">
                <a:solidFill>
                  <a:schemeClr val="bg1"/>
                </a:solidFill>
              </a:rPr>
              <a:t>Voltaic Cells</a:t>
            </a:r>
          </a:p>
        </p:txBody>
      </p:sp>
      <p:sp>
        <p:nvSpPr>
          <p:cNvPr id="34819" name="Rectangle 3"/>
          <p:cNvSpPr>
            <a:spLocks noGrp="1" noChangeArrowheads="1"/>
          </p:cNvSpPr>
          <p:nvPr>
            <p:ph type="body" sz="half" idx="4294967295"/>
          </p:nvPr>
        </p:nvSpPr>
        <p:spPr>
          <a:xfrm>
            <a:off x="0" y="1444625"/>
            <a:ext cx="3886200" cy="5410200"/>
          </a:xfrm>
        </p:spPr>
        <p:txBody>
          <a:bodyPr/>
          <a:lstStyle/>
          <a:p>
            <a:pPr>
              <a:buFont typeface="Arial" charset="0"/>
              <a:buChar char="•"/>
            </a:pPr>
            <a:r>
              <a:rPr lang="en-US" sz="2800" dirty="0"/>
              <a:t>In the </a:t>
            </a:r>
            <a:r>
              <a:rPr lang="en-US" sz="2800" dirty="0" smtClean="0"/>
              <a:t>cell </a:t>
            </a:r>
            <a:r>
              <a:rPr lang="en-US" sz="2800" dirty="0"/>
              <a:t>electrons leave the anode and flow through the wire to the cathode.</a:t>
            </a:r>
          </a:p>
          <a:p>
            <a:pPr>
              <a:buFont typeface="Arial" charset="0"/>
              <a:buChar char="•"/>
            </a:pPr>
            <a:r>
              <a:rPr lang="en-US" sz="2800" dirty="0"/>
              <a:t>As the electrons leave the anode, the </a:t>
            </a:r>
            <a:r>
              <a:rPr lang="en-US" sz="2800" dirty="0" err="1"/>
              <a:t>cations</a:t>
            </a:r>
            <a:r>
              <a:rPr lang="en-US" sz="2800" dirty="0"/>
              <a:t> formed dissolve into the solution in the anode compartment.</a:t>
            </a:r>
          </a:p>
        </p:txBody>
      </p:sp>
      <p:pic>
        <p:nvPicPr>
          <p:cNvPr id="77827" name="Picture 9" descr="20_08"/>
          <p:cNvPicPr>
            <a:picLocks noGrp="1" noChangeAspect="1" noChangeArrowheads="1"/>
          </p:cNvPicPr>
          <p:nvPr>
            <p:ph sz="half" idx="4294967295"/>
          </p:nvPr>
        </p:nvPicPr>
        <p:blipFill>
          <a:blip r:embed="rId3"/>
          <a:srcRect b="3593"/>
          <a:stretch>
            <a:fillRect/>
          </a:stretch>
        </p:blipFill>
        <p:spPr>
          <a:xfrm>
            <a:off x="4114800" y="1597025"/>
            <a:ext cx="5029200" cy="3662363"/>
          </a:xfrm>
        </p:spPr>
      </p:pic>
    </p:spTree>
    <p:extLst>
      <p:ext uri="{BB962C8B-B14F-4D97-AF65-F5344CB8AC3E}">
        <p14:creationId xmlns:p14="http://schemas.microsoft.com/office/powerpoint/2010/main" val="15014504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2000"/>
                                        <p:tgtEl>
                                          <p:spTgt spid="348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solidFill>
            <a:schemeClr val="bg1">
              <a:lumMod val="10000"/>
            </a:schemeClr>
          </a:solidFill>
        </p:spPr>
        <p:txBody>
          <a:bodyPr/>
          <a:lstStyle/>
          <a:p>
            <a:pPr eaLnBrk="1" hangingPunct="1"/>
            <a:r>
              <a:rPr lang="en-US" dirty="0" smtClean="0">
                <a:solidFill>
                  <a:schemeClr val="bg1"/>
                </a:solidFill>
              </a:rPr>
              <a:t>Oxidation Numbers</a:t>
            </a:r>
          </a:p>
        </p:txBody>
      </p:sp>
      <p:sp>
        <p:nvSpPr>
          <p:cNvPr id="8196" name="Rectangle 4"/>
          <p:cNvSpPr>
            <a:spLocks noGrp="1" noChangeArrowheads="1"/>
          </p:cNvSpPr>
          <p:nvPr>
            <p:ph idx="1"/>
          </p:nvPr>
        </p:nvSpPr>
        <p:spPr/>
        <p:txBody>
          <a:bodyPr/>
          <a:lstStyle/>
          <a:p>
            <a:r>
              <a:rPr lang="en-US" sz="2400" b="1" dirty="0" smtClean="0">
                <a:solidFill>
                  <a:schemeClr val="tx1"/>
                </a:solidFill>
              </a:rPr>
              <a:t>Assign oxidation numbers to keep track of electrons.</a:t>
            </a:r>
          </a:p>
          <a:p>
            <a:pPr eaLnBrk="1" hangingPunct="1">
              <a:buFontTx/>
              <a:buNone/>
            </a:pPr>
            <a:r>
              <a:rPr lang="en-US" sz="2400" b="1" dirty="0" smtClean="0">
                <a:solidFill>
                  <a:schemeClr val="tx1"/>
                </a:solidFill>
              </a:rPr>
              <a:t>    </a:t>
            </a:r>
          </a:p>
          <a:p>
            <a:pPr eaLnBrk="1" hangingPunct="1">
              <a:buFontTx/>
              <a:buNone/>
            </a:pPr>
            <a:r>
              <a:rPr lang="en-US" sz="2400" b="1" dirty="0" smtClean="0">
                <a:solidFill>
                  <a:schemeClr val="tx1"/>
                </a:solidFill>
              </a:rPr>
              <a:t>There are two parts to oxidation numbers:</a:t>
            </a:r>
          </a:p>
          <a:p>
            <a:r>
              <a:rPr lang="en-US" sz="2400" b="1" dirty="0" smtClean="0">
                <a:solidFill>
                  <a:schemeClr val="tx1"/>
                </a:solidFill>
              </a:rPr>
              <a:t>Sign - + means electrons are lost, - means electrons are gained</a:t>
            </a:r>
          </a:p>
          <a:p>
            <a:r>
              <a:rPr lang="en-US" sz="2400" b="1" dirty="0" smtClean="0">
                <a:solidFill>
                  <a:schemeClr val="tx1"/>
                </a:solidFill>
              </a:rPr>
              <a:t>Value – number of electrons gained or lost</a:t>
            </a:r>
          </a:p>
        </p:txBody>
      </p:sp>
      <p:pic>
        <p:nvPicPr>
          <p:cNvPr id="8198" name="Picture 7" descr="20_01-01UN"/>
          <p:cNvPicPr>
            <a:picLocks noChangeAspect="1" noChangeArrowheads="1"/>
          </p:cNvPicPr>
          <p:nvPr/>
        </p:nvPicPr>
        <p:blipFill>
          <a:blip r:embed="rId3" cstate="print"/>
          <a:srcRect b="11482"/>
          <a:stretch>
            <a:fillRect/>
          </a:stretch>
        </p:blipFill>
        <p:spPr bwMode="auto">
          <a:xfrm>
            <a:off x="838200" y="4876800"/>
            <a:ext cx="7149658" cy="1600200"/>
          </a:xfrm>
          <a:prstGeom prst="rect">
            <a:avLst/>
          </a:prstGeom>
          <a:noFill/>
          <a:ln w="9525">
            <a:noFill/>
            <a:miter lim="800000"/>
            <a:headEnd/>
            <a:tailEnd/>
          </a:ln>
        </p:spPr>
      </p:pic>
    </p:spTree>
    <p:extLst>
      <p:ext uri="{BB962C8B-B14F-4D97-AF65-F5344CB8AC3E}">
        <p14:creationId xmlns:p14="http://schemas.microsoft.com/office/powerpoint/2010/main" val="1724812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0" y="228600"/>
            <a:ext cx="9144000" cy="1143000"/>
          </a:xfrm>
          <a:solidFill>
            <a:schemeClr val="bg1">
              <a:lumMod val="10000"/>
            </a:schemeClr>
          </a:solidFill>
        </p:spPr>
        <p:txBody>
          <a:bodyPr/>
          <a:lstStyle/>
          <a:p>
            <a:r>
              <a:rPr lang="en-US" dirty="0">
                <a:solidFill>
                  <a:schemeClr val="bg1"/>
                </a:solidFill>
              </a:rPr>
              <a:t>Voltaic Cells</a:t>
            </a:r>
          </a:p>
        </p:txBody>
      </p:sp>
      <p:sp>
        <p:nvSpPr>
          <p:cNvPr id="66563" name="Rectangle 3"/>
          <p:cNvSpPr>
            <a:spLocks noGrp="1" noChangeArrowheads="1"/>
          </p:cNvSpPr>
          <p:nvPr>
            <p:ph type="body" sz="half" idx="4294967295"/>
          </p:nvPr>
        </p:nvSpPr>
        <p:spPr>
          <a:xfrm>
            <a:off x="0" y="1447800"/>
            <a:ext cx="3657600" cy="5410200"/>
          </a:xfrm>
        </p:spPr>
        <p:txBody>
          <a:bodyPr>
            <a:normAutofit lnSpcReduction="10000"/>
          </a:bodyPr>
          <a:lstStyle/>
          <a:p>
            <a:pPr>
              <a:buFont typeface="Arial" charset="0"/>
              <a:buChar char="•"/>
            </a:pPr>
            <a:r>
              <a:rPr lang="en-US" sz="2800" dirty="0"/>
              <a:t>As the electrons reach the cathode, </a:t>
            </a:r>
            <a:r>
              <a:rPr lang="en-US" sz="2800" dirty="0" err="1"/>
              <a:t>cations</a:t>
            </a:r>
            <a:r>
              <a:rPr lang="en-US" sz="2800" dirty="0"/>
              <a:t> in the cathode are attracted to the now negative cathode.</a:t>
            </a:r>
          </a:p>
          <a:p>
            <a:pPr>
              <a:buFont typeface="Arial" charset="0"/>
              <a:buChar char="•"/>
            </a:pPr>
            <a:r>
              <a:rPr lang="en-US" sz="2800" dirty="0"/>
              <a:t>The electrons are taken by the </a:t>
            </a:r>
            <a:r>
              <a:rPr lang="en-US" sz="2800" dirty="0" err="1"/>
              <a:t>cation</a:t>
            </a:r>
            <a:r>
              <a:rPr lang="en-US" sz="2800" dirty="0"/>
              <a:t>, and the neutral metal is deposited on the cathode.</a:t>
            </a:r>
          </a:p>
        </p:txBody>
      </p:sp>
      <p:pic>
        <p:nvPicPr>
          <p:cNvPr id="79875" name="Picture 4" descr="20_08"/>
          <p:cNvPicPr>
            <a:picLocks noGrp="1" noChangeAspect="1" noChangeArrowheads="1"/>
          </p:cNvPicPr>
          <p:nvPr>
            <p:ph sz="half" idx="4294967295"/>
          </p:nvPr>
        </p:nvPicPr>
        <p:blipFill>
          <a:blip r:embed="rId3"/>
          <a:srcRect b="3593"/>
          <a:stretch>
            <a:fillRect/>
          </a:stretch>
        </p:blipFill>
        <p:spPr>
          <a:xfrm>
            <a:off x="4114800" y="1597025"/>
            <a:ext cx="5029200" cy="3662363"/>
          </a:xfrm>
        </p:spPr>
      </p:pic>
    </p:spTree>
    <p:extLst>
      <p:ext uri="{BB962C8B-B14F-4D97-AF65-F5344CB8AC3E}">
        <p14:creationId xmlns:p14="http://schemas.microsoft.com/office/powerpoint/2010/main" val="12714181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2000"/>
                                        <p:tgtEl>
                                          <p:spTgt spid="665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400" b="1" dirty="0" smtClean="0">
                <a:solidFill>
                  <a:schemeClr val="tx1"/>
                </a:solidFill>
              </a:rPr>
              <a:t>Voltaic Cell</a:t>
            </a:r>
            <a:endParaRPr lang="en-US" sz="5400" b="1" dirty="0">
              <a:solidFill>
                <a:schemeClr val="tx1"/>
              </a:solidFill>
            </a:endParaRPr>
          </a:p>
        </p:txBody>
      </p:sp>
      <p:sp>
        <p:nvSpPr>
          <p:cNvPr id="4" name="Content Placeholder 3"/>
          <p:cNvSpPr>
            <a:spLocks noGrp="1"/>
          </p:cNvSpPr>
          <p:nvPr>
            <p:ph idx="1"/>
          </p:nvPr>
        </p:nvSpPr>
        <p:spPr>
          <a:xfrm>
            <a:off x="152400" y="1752600"/>
            <a:ext cx="8763000" cy="4373563"/>
          </a:xfrm>
        </p:spPr>
        <p:txBody>
          <a:bodyPr/>
          <a:lstStyle/>
          <a:p>
            <a:r>
              <a:rPr lang="en-US" b="1" dirty="0">
                <a:solidFill>
                  <a:schemeClr val="tx1"/>
                </a:solidFill>
              </a:rPr>
              <a:t>Draw a voltaic cell and label the anode, cathode, ion channel, voltmeter, flow of electrons, flow of ions. </a:t>
            </a:r>
            <a:endParaRPr lang="en-US" b="1" dirty="0">
              <a:solidFill>
                <a:schemeClr val="tx1"/>
              </a:solidFill>
            </a:endParaRPr>
          </a:p>
        </p:txBody>
      </p:sp>
      <p:sp>
        <p:nvSpPr>
          <p:cNvPr id="2" name="Slide Number Placeholder 1"/>
          <p:cNvSpPr>
            <a:spLocks noGrp="1"/>
          </p:cNvSpPr>
          <p:nvPr>
            <p:ph type="sldNum" sz="quarter" idx="12"/>
          </p:nvPr>
        </p:nvSpPr>
        <p:spPr/>
        <p:txBody>
          <a:bodyPr/>
          <a:lstStyle/>
          <a:p>
            <a:fld id="{F3EF93E2-301E-4240-9143-09FAC414D922}" type="slidenum">
              <a:rPr lang="en-US" smtClean="0"/>
              <a:pPr/>
              <a:t>31</a:t>
            </a:fld>
            <a:endParaRPr lang="en-US"/>
          </a:p>
        </p:txBody>
      </p:sp>
    </p:spTree>
    <p:extLst>
      <p:ext uri="{BB962C8B-B14F-4D97-AF65-F5344CB8AC3E}">
        <p14:creationId xmlns:p14="http://schemas.microsoft.com/office/powerpoint/2010/main" val="2532930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838200" y="609600"/>
            <a:ext cx="8305800" cy="1219200"/>
          </a:xfrm>
          <a:solidFill>
            <a:schemeClr val="bg1">
              <a:lumMod val="10000"/>
            </a:schemeClr>
          </a:solidFill>
        </p:spPr>
        <p:txBody>
          <a:bodyPr/>
          <a:lstStyle/>
          <a:p>
            <a:r>
              <a:rPr lang="en-US" dirty="0">
                <a:solidFill>
                  <a:schemeClr val="bg1"/>
                </a:solidFill>
              </a:rPr>
              <a:t>Cell Notation</a:t>
            </a:r>
          </a:p>
        </p:txBody>
      </p:sp>
      <p:sp>
        <p:nvSpPr>
          <p:cNvPr id="81922" name="Rectangle 3"/>
          <p:cNvSpPr>
            <a:spLocks noGrp="1" noChangeArrowheads="1"/>
          </p:cNvSpPr>
          <p:nvPr>
            <p:ph idx="4294967295"/>
          </p:nvPr>
        </p:nvSpPr>
        <p:spPr>
          <a:xfrm>
            <a:off x="838200" y="1905000"/>
            <a:ext cx="8305800" cy="4267200"/>
          </a:xfrm>
        </p:spPr>
        <p:txBody>
          <a:bodyPr/>
          <a:lstStyle/>
          <a:p>
            <a:pPr algn="ctr">
              <a:buFont typeface="Wingdings" pitchFamily="2" charset="2"/>
              <a:buNone/>
            </a:pPr>
            <a:r>
              <a:rPr lang="en-US" dirty="0"/>
              <a:t>Zn/Zn</a:t>
            </a:r>
            <a:r>
              <a:rPr lang="en-US" baseline="30000" dirty="0"/>
              <a:t>2+</a:t>
            </a:r>
            <a:r>
              <a:rPr lang="en-US" dirty="0"/>
              <a:t> </a:t>
            </a:r>
            <a:r>
              <a:rPr lang="en-US" dirty="0" err="1"/>
              <a:t>ll</a:t>
            </a:r>
            <a:r>
              <a:rPr lang="en-US" dirty="0"/>
              <a:t> Cu</a:t>
            </a:r>
            <a:r>
              <a:rPr lang="en-US" baseline="30000" dirty="0"/>
              <a:t>2+</a:t>
            </a:r>
            <a:r>
              <a:rPr lang="en-US" dirty="0"/>
              <a:t>/Cu</a:t>
            </a:r>
          </a:p>
          <a:p>
            <a:pPr algn="ctr">
              <a:buFont typeface="Wingdings" pitchFamily="2" charset="2"/>
              <a:buNone/>
            </a:pPr>
            <a:endParaRPr lang="en-US" dirty="0"/>
          </a:p>
          <a:p>
            <a:pPr>
              <a:buFontTx/>
              <a:buChar char="o"/>
            </a:pPr>
            <a:r>
              <a:rPr lang="en-US" dirty="0"/>
              <a:t>	anode reaction is shown at left</a:t>
            </a:r>
          </a:p>
          <a:p>
            <a:pPr>
              <a:buFontTx/>
              <a:buChar char="o"/>
            </a:pPr>
            <a:r>
              <a:rPr lang="en-US" dirty="0"/>
              <a:t>	salt bridge is indicated by </a:t>
            </a:r>
            <a:r>
              <a:rPr lang="en-US" dirty="0" err="1"/>
              <a:t>ll</a:t>
            </a:r>
            <a:endParaRPr lang="en-US" dirty="0"/>
          </a:p>
          <a:p>
            <a:pPr>
              <a:buFontTx/>
              <a:buChar char="o"/>
            </a:pPr>
            <a:r>
              <a:rPr lang="en-US" dirty="0"/>
              <a:t>	cathode reaction is shown at right</a:t>
            </a:r>
          </a:p>
        </p:txBody>
      </p:sp>
    </p:spTree>
    <p:extLst>
      <p:ext uri="{BB962C8B-B14F-4D97-AF65-F5344CB8AC3E}">
        <p14:creationId xmlns:p14="http://schemas.microsoft.com/office/powerpoint/2010/main" val="42818757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3EF93E2-301E-4240-9143-09FAC414D922}" type="slidenum">
              <a:rPr lang="en-US" smtClean="0"/>
              <a:pPr/>
              <a:t>33</a:t>
            </a:fld>
            <a:endParaRPr lang="en-US"/>
          </a:p>
        </p:txBody>
      </p:sp>
      <p:sp>
        <p:nvSpPr>
          <p:cNvPr id="3" name="Rectangle 2"/>
          <p:cNvSpPr txBox="1">
            <a:spLocks noChangeArrowheads="1"/>
          </p:cNvSpPr>
          <p:nvPr/>
        </p:nvSpPr>
        <p:spPr>
          <a:xfrm>
            <a:off x="381000" y="304800"/>
            <a:ext cx="8305800" cy="1219200"/>
          </a:xfrm>
          <a:prstGeom prst="rect">
            <a:avLst/>
          </a:prstGeom>
          <a:solidFill>
            <a:schemeClr val="bg1">
              <a:lumMod val="10000"/>
            </a:schemeClr>
          </a:solidFill>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fontAlgn="auto">
              <a:spcAft>
                <a:spcPts val="0"/>
              </a:spcAft>
            </a:pPr>
            <a:r>
              <a:rPr lang="en-US" dirty="0" smtClean="0">
                <a:solidFill>
                  <a:schemeClr val="bg1"/>
                </a:solidFill>
              </a:rPr>
              <a:t>Cell Potential</a:t>
            </a:r>
            <a:endParaRPr lang="en-US" dirty="0">
              <a:solidFill>
                <a:schemeClr val="bg1"/>
              </a:solidFill>
            </a:endParaRPr>
          </a:p>
        </p:txBody>
      </p:sp>
      <p:sp>
        <p:nvSpPr>
          <p:cNvPr id="4" name="TextBox 3"/>
          <p:cNvSpPr txBox="1"/>
          <p:nvPr/>
        </p:nvSpPr>
        <p:spPr>
          <a:xfrm>
            <a:off x="152400" y="1828800"/>
            <a:ext cx="8763000" cy="3990836"/>
          </a:xfrm>
          <a:prstGeom prst="rect">
            <a:avLst/>
          </a:prstGeom>
          <a:noFill/>
        </p:spPr>
        <p:txBody>
          <a:bodyPr wrap="square" rtlCol="0">
            <a:spAutoFit/>
          </a:bodyPr>
          <a:lstStyle/>
          <a:p>
            <a:r>
              <a:rPr lang="en-US" sz="3600" dirty="0" smtClean="0"/>
              <a:t>The cell potential for a voltaic cell can be calculate using the following equation:</a:t>
            </a:r>
          </a:p>
          <a:p>
            <a:pPr algn="ctr"/>
            <a:r>
              <a:rPr lang="en-US" sz="4400" dirty="0" err="1" smtClean="0"/>
              <a:t>E</a:t>
            </a:r>
            <a:r>
              <a:rPr lang="en-US" sz="4400" baseline="30000" dirty="0" err="1" smtClean="0"/>
              <a:t>o</a:t>
            </a:r>
            <a:r>
              <a:rPr lang="en-US" sz="4400" baseline="-25000" dirty="0" err="1" smtClean="0"/>
              <a:t>cell</a:t>
            </a:r>
            <a:r>
              <a:rPr lang="en-US" sz="4400" dirty="0" smtClean="0"/>
              <a:t> = </a:t>
            </a:r>
            <a:r>
              <a:rPr lang="en-US" sz="4400" dirty="0" err="1" smtClean="0"/>
              <a:t>E</a:t>
            </a:r>
            <a:r>
              <a:rPr lang="en-US" sz="4400" baseline="30000" dirty="0" err="1" smtClean="0"/>
              <a:t>o</a:t>
            </a:r>
            <a:r>
              <a:rPr lang="en-US" sz="4400" baseline="-25000" dirty="0" err="1" smtClean="0"/>
              <a:t>cathode</a:t>
            </a:r>
            <a:r>
              <a:rPr lang="en-US" sz="4400" baseline="30000" dirty="0" smtClean="0"/>
              <a:t> </a:t>
            </a:r>
            <a:r>
              <a:rPr lang="en-US" sz="4400" dirty="0" smtClean="0"/>
              <a:t>– </a:t>
            </a:r>
            <a:r>
              <a:rPr lang="en-US" sz="4400" dirty="0" err="1" smtClean="0"/>
              <a:t>E</a:t>
            </a:r>
            <a:r>
              <a:rPr lang="en-US" sz="4400" baseline="30000" dirty="0" err="1" smtClean="0"/>
              <a:t>o</a:t>
            </a:r>
            <a:r>
              <a:rPr lang="en-US" sz="4400" baseline="-25000" dirty="0" err="1" smtClean="0"/>
              <a:t>anode</a:t>
            </a:r>
            <a:endParaRPr lang="en-US" sz="4400" baseline="-25000" dirty="0" smtClean="0"/>
          </a:p>
          <a:p>
            <a:pPr algn="ctr"/>
            <a:endParaRPr lang="en-US" sz="4400" baseline="-25000" dirty="0"/>
          </a:p>
          <a:p>
            <a:r>
              <a:rPr lang="en-US" sz="3600" dirty="0" err="1" smtClean="0"/>
              <a:t>E</a:t>
            </a:r>
            <a:r>
              <a:rPr lang="en-US" sz="3600" baseline="30000" dirty="0" err="1" smtClean="0"/>
              <a:t>o</a:t>
            </a:r>
            <a:r>
              <a:rPr lang="en-US" sz="3600" baseline="-25000" dirty="0" err="1" smtClean="0"/>
              <a:t>cell</a:t>
            </a:r>
            <a:r>
              <a:rPr lang="en-US" sz="3600" dirty="0" smtClean="0"/>
              <a:t> is positive for spontaneous reactions and negative for nonspontaneous reactions</a:t>
            </a:r>
            <a:endParaRPr lang="en-US" sz="3600" dirty="0"/>
          </a:p>
        </p:txBody>
      </p:sp>
    </p:spTree>
    <p:extLst>
      <p:ext uri="{BB962C8B-B14F-4D97-AF65-F5344CB8AC3E}">
        <p14:creationId xmlns:p14="http://schemas.microsoft.com/office/powerpoint/2010/main" val="604640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3EF93E2-301E-4240-9143-09FAC414D922}" type="slidenum">
              <a:rPr lang="en-US" smtClean="0"/>
              <a:pPr/>
              <a:t>34</a:t>
            </a:fld>
            <a:endParaRPr lang="en-US"/>
          </a:p>
        </p:txBody>
      </p:sp>
      <p:sp>
        <p:nvSpPr>
          <p:cNvPr id="3" name="Rectangle 2"/>
          <p:cNvSpPr txBox="1">
            <a:spLocks noChangeArrowheads="1"/>
          </p:cNvSpPr>
          <p:nvPr/>
        </p:nvSpPr>
        <p:spPr>
          <a:xfrm>
            <a:off x="381000" y="304800"/>
            <a:ext cx="8305800" cy="1219200"/>
          </a:xfrm>
          <a:prstGeom prst="rect">
            <a:avLst/>
          </a:prstGeom>
          <a:solidFill>
            <a:schemeClr val="bg1">
              <a:lumMod val="10000"/>
            </a:schemeClr>
          </a:solidFill>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fontAlgn="auto">
              <a:spcAft>
                <a:spcPts val="0"/>
              </a:spcAft>
            </a:pPr>
            <a:r>
              <a:rPr lang="en-US" dirty="0" smtClean="0">
                <a:solidFill>
                  <a:schemeClr val="bg1"/>
                </a:solidFill>
              </a:rPr>
              <a:t>Cell Potential</a:t>
            </a:r>
            <a:endParaRPr lang="en-US" dirty="0">
              <a:solidFill>
                <a:schemeClr val="bg1"/>
              </a:solidFill>
            </a:endParaRPr>
          </a:p>
        </p:txBody>
      </p:sp>
      <p:sp>
        <p:nvSpPr>
          <p:cNvPr id="4" name="TextBox 3"/>
          <p:cNvSpPr txBox="1"/>
          <p:nvPr/>
        </p:nvSpPr>
        <p:spPr>
          <a:xfrm>
            <a:off x="168166" y="1828800"/>
            <a:ext cx="8763000" cy="2862322"/>
          </a:xfrm>
          <a:prstGeom prst="rect">
            <a:avLst/>
          </a:prstGeom>
          <a:noFill/>
        </p:spPr>
        <p:txBody>
          <a:bodyPr wrap="square" rtlCol="0">
            <a:spAutoFit/>
          </a:bodyPr>
          <a:lstStyle/>
          <a:p>
            <a:r>
              <a:rPr lang="en-US" sz="3600" dirty="0" smtClean="0"/>
              <a:t>The substance with the larger potential is the anode, and the substance with smaller is the cathode</a:t>
            </a:r>
          </a:p>
          <a:p>
            <a:endParaRPr lang="en-US" sz="3600" dirty="0"/>
          </a:p>
          <a:p>
            <a:endParaRPr lang="en-US" sz="3600" dirty="0"/>
          </a:p>
        </p:txBody>
      </p:sp>
    </p:spTree>
    <p:extLst>
      <p:ext uri="{BB962C8B-B14F-4D97-AF65-F5344CB8AC3E}">
        <p14:creationId xmlns:p14="http://schemas.microsoft.com/office/powerpoint/2010/main" val="1950340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3EF93E2-301E-4240-9143-09FAC414D922}" type="slidenum">
              <a:rPr lang="en-US" smtClean="0"/>
              <a:pPr/>
              <a:t>35</a:t>
            </a:fld>
            <a:endParaRPr lang="en-US"/>
          </a:p>
        </p:txBody>
      </p:sp>
      <p:sp>
        <p:nvSpPr>
          <p:cNvPr id="3" name="Rectangle 2"/>
          <p:cNvSpPr txBox="1">
            <a:spLocks noChangeArrowheads="1"/>
          </p:cNvSpPr>
          <p:nvPr/>
        </p:nvSpPr>
        <p:spPr>
          <a:xfrm>
            <a:off x="381000" y="304800"/>
            <a:ext cx="8305800" cy="1219200"/>
          </a:xfrm>
          <a:prstGeom prst="rect">
            <a:avLst/>
          </a:prstGeom>
          <a:solidFill>
            <a:schemeClr val="bg1">
              <a:lumMod val="10000"/>
            </a:schemeClr>
          </a:solidFill>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fontAlgn="auto">
              <a:spcAft>
                <a:spcPts val="0"/>
              </a:spcAft>
            </a:pPr>
            <a:r>
              <a:rPr lang="en-US" dirty="0" smtClean="0">
                <a:solidFill>
                  <a:schemeClr val="bg1"/>
                </a:solidFill>
              </a:rPr>
              <a:t>Cell Potential</a:t>
            </a:r>
            <a:endParaRPr lang="en-US" dirty="0">
              <a:solidFill>
                <a:schemeClr val="bg1"/>
              </a:solidFill>
            </a:endParaRPr>
          </a:p>
        </p:txBody>
      </p:sp>
      <p:sp>
        <p:nvSpPr>
          <p:cNvPr id="4" name="TextBox 3"/>
          <p:cNvSpPr txBox="1"/>
          <p:nvPr/>
        </p:nvSpPr>
        <p:spPr>
          <a:xfrm>
            <a:off x="152400" y="1828800"/>
            <a:ext cx="8991600" cy="2308324"/>
          </a:xfrm>
          <a:prstGeom prst="rect">
            <a:avLst/>
          </a:prstGeom>
          <a:noFill/>
        </p:spPr>
        <p:txBody>
          <a:bodyPr wrap="square" rtlCol="0">
            <a:spAutoFit/>
          </a:bodyPr>
          <a:lstStyle/>
          <a:p>
            <a:r>
              <a:rPr lang="en-US" sz="3600" dirty="0" smtClean="0"/>
              <a:t>Calculate the standard potential for  a voltaic cell with the following reaction:</a:t>
            </a:r>
          </a:p>
          <a:p>
            <a:endParaRPr lang="en-US" sz="3600" dirty="0" smtClean="0"/>
          </a:p>
          <a:p>
            <a:r>
              <a:rPr lang="en-US" sz="3600" dirty="0" smtClean="0"/>
              <a:t>Al</a:t>
            </a:r>
            <a:r>
              <a:rPr lang="en-US" sz="3600" baseline="-25000" dirty="0" smtClean="0"/>
              <a:t>(s)</a:t>
            </a:r>
            <a:r>
              <a:rPr lang="en-US" sz="3600" dirty="0" smtClean="0"/>
              <a:t> + NO</a:t>
            </a:r>
            <a:r>
              <a:rPr lang="en-US" sz="3600" baseline="-25000" dirty="0" smtClean="0"/>
              <a:t>3</a:t>
            </a:r>
            <a:r>
              <a:rPr lang="en-US" sz="3600" baseline="30000" dirty="0" smtClean="0"/>
              <a:t>-</a:t>
            </a:r>
            <a:r>
              <a:rPr lang="en-US" sz="3600" dirty="0" smtClean="0"/>
              <a:t> + 4H</a:t>
            </a:r>
            <a:r>
              <a:rPr lang="en-US" sz="3600" baseline="30000" dirty="0" smtClean="0"/>
              <a:t>+</a:t>
            </a:r>
            <a:r>
              <a:rPr lang="en-US" sz="3600" dirty="0" smtClean="0"/>
              <a:t> </a:t>
            </a:r>
            <a:r>
              <a:rPr lang="en-US" sz="3600" dirty="0" smtClean="0">
                <a:sym typeface="Wingdings" panose="05000000000000000000" pitchFamily="2" charset="2"/>
              </a:rPr>
              <a:t> Al</a:t>
            </a:r>
            <a:r>
              <a:rPr lang="en-US" sz="3600" baseline="30000" dirty="0" smtClean="0">
                <a:sym typeface="Wingdings" panose="05000000000000000000" pitchFamily="2" charset="2"/>
              </a:rPr>
              <a:t>3+</a:t>
            </a:r>
            <a:r>
              <a:rPr lang="en-US" sz="3600" dirty="0" smtClean="0">
                <a:sym typeface="Wingdings" panose="05000000000000000000" pitchFamily="2" charset="2"/>
              </a:rPr>
              <a:t> + NO + H</a:t>
            </a:r>
            <a:r>
              <a:rPr lang="en-US" sz="3600" baseline="-25000" dirty="0" smtClean="0">
                <a:sym typeface="Wingdings" panose="05000000000000000000" pitchFamily="2" charset="2"/>
              </a:rPr>
              <a:t>2</a:t>
            </a:r>
            <a:r>
              <a:rPr lang="en-US" sz="3600" dirty="0" smtClean="0">
                <a:sym typeface="Wingdings" panose="05000000000000000000" pitchFamily="2" charset="2"/>
              </a:rPr>
              <a:t>O</a:t>
            </a:r>
            <a:endParaRPr lang="en-US" sz="3600" dirty="0"/>
          </a:p>
        </p:txBody>
      </p:sp>
    </p:spTree>
    <p:extLst>
      <p:ext uri="{BB962C8B-B14F-4D97-AF65-F5344CB8AC3E}">
        <p14:creationId xmlns:p14="http://schemas.microsoft.com/office/powerpoint/2010/main" val="1950340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304800"/>
            <a:ext cx="8305800" cy="1219200"/>
          </a:xfrm>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p:sp>
        <p:nvSpPr>
          <p:cNvPr id="11267" name="Rectangle 3"/>
          <p:cNvSpPr>
            <a:spLocks noGrp="1" noChangeArrowheads="1"/>
          </p:cNvSpPr>
          <p:nvPr>
            <p:ph idx="1"/>
          </p:nvPr>
        </p:nvSpPr>
        <p:spPr>
          <a:xfrm>
            <a:off x="685800" y="1600200"/>
            <a:ext cx="7772400" cy="5105400"/>
          </a:xfrm>
        </p:spPr>
        <p:txBody>
          <a:bodyPr>
            <a:normAutofit/>
          </a:bodyPr>
          <a:lstStyle/>
          <a:p>
            <a:pPr marL="0" indent="0" eaLnBrk="1" hangingPunct="1">
              <a:buNone/>
            </a:pPr>
            <a:r>
              <a:rPr lang="en-US" sz="3200" b="1" dirty="0" smtClean="0">
                <a:solidFill>
                  <a:schemeClr val="tx1"/>
                </a:solidFill>
              </a:rPr>
              <a:t>1.	The sum of the oxidation numbers in a neutral compound is 0.</a:t>
            </a:r>
          </a:p>
          <a:p>
            <a:pPr marL="0" indent="0" eaLnBrk="1" hangingPunct="1">
              <a:buNone/>
            </a:pPr>
            <a:endParaRPr lang="en-US" sz="3200" b="1" dirty="0" smtClean="0">
              <a:solidFill>
                <a:schemeClr val="tx1"/>
              </a:solidFill>
            </a:endParaRPr>
          </a:p>
          <a:p>
            <a:pPr marL="0" indent="0" eaLnBrk="1" hangingPunct="1">
              <a:buNone/>
            </a:pPr>
            <a:r>
              <a:rPr lang="en-US" sz="3200" b="1" dirty="0" smtClean="0">
                <a:solidFill>
                  <a:schemeClr val="tx1"/>
                </a:solidFill>
              </a:rPr>
              <a:t>2.	The sum of the oxidation numbers in a polyatomic ion is the charge on the ion.</a:t>
            </a:r>
          </a:p>
        </p:txBody>
      </p:sp>
    </p:spTree>
    <p:extLst>
      <p:ext uri="{BB962C8B-B14F-4D97-AF65-F5344CB8AC3E}">
        <p14:creationId xmlns:p14="http://schemas.microsoft.com/office/powerpoint/2010/main" val="15147306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fade">
                                      <p:cBhvr>
                                        <p:cTn id="7" dur="20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mc:AlternateContent xmlns:mc="http://schemas.openxmlformats.org/markup-compatibility/2006" xmlns:a14="http://schemas.microsoft.com/office/drawing/2010/main">
        <mc:Choice Requires="a14">
          <p:sp>
            <p:nvSpPr>
              <p:cNvPr id="8195" name="Rectangle 3"/>
              <p:cNvSpPr>
                <a:spLocks noGrp="1" noChangeArrowheads="1"/>
              </p:cNvSpPr>
              <p:nvPr>
                <p:ph idx="1"/>
              </p:nvPr>
            </p:nvSpPr>
            <p:spPr/>
            <p:txBody>
              <a:bodyPr>
                <a:normAutofit fontScale="25000" lnSpcReduction="20000"/>
              </a:bodyPr>
              <a:lstStyle/>
              <a:p>
                <a:pPr marL="0" indent="0" eaLnBrk="1" hangingPunct="1">
                  <a:buNone/>
                </a:pPr>
                <a:r>
                  <a:rPr lang="en-US" sz="14400" b="1" dirty="0" smtClean="0">
                    <a:solidFill>
                      <a:schemeClr val="tx1"/>
                    </a:solidFill>
                  </a:rPr>
                  <a:t>3.	Elements in their elemental form have an oxidation number of 0.</a:t>
                </a:r>
              </a:p>
              <a:p>
                <a:pPr marL="0" indent="0" algn="ctr" eaLnBrk="1" hangingPunct="1">
                  <a:buNone/>
                </a:pPr>
                <a14:m>
                  <m:oMath xmlns:m="http://schemas.openxmlformats.org/officeDocument/2006/math">
                    <m:m>
                      <m:mPr>
                        <m:mcs>
                          <m:mc>
                            <m:mcPr>
                              <m:count m:val="1"/>
                              <m:mcJc m:val="center"/>
                            </m:mcPr>
                          </m:mc>
                        </m:mcs>
                        <m:ctrlPr>
                          <a:rPr lang="en-US" sz="14400" b="1" i="1" smtClean="0">
                            <a:solidFill>
                              <a:schemeClr val="tx1"/>
                            </a:solidFill>
                            <a:latin typeface="Cambria Math"/>
                          </a:rPr>
                        </m:ctrlPr>
                      </m:mPr>
                      <m:mr>
                        <m:e>
                          <m:r>
                            <m:rPr>
                              <m:brk m:alnAt="7"/>
                            </m:rPr>
                            <a:rPr lang="en-US" sz="14400" b="1" i="1" smtClean="0">
                              <a:solidFill>
                                <a:schemeClr val="tx1"/>
                              </a:solidFill>
                              <a:latin typeface="Cambria Math"/>
                            </a:rPr>
                            <m:t>𝟎</m:t>
                          </m:r>
                        </m:e>
                      </m:mr>
                      <m:mr>
                        <m:e>
                          <m:r>
                            <m:rPr>
                              <m:nor/>
                            </m:rPr>
                            <a:rPr lang="en-US" sz="14400" b="1" i="0" smtClean="0">
                              <a:solidFill>
                                <a:schemeClr val="tx1"/>
                              </a:solidFill>
                              <a:latin typeface="Cambria Math"/>
                            </a:rPr>
                            <m:t>Fe</m:t>
                          </m:r>
                        </m:e>
                      </m:mr>
                    </m:m>
                  </m:oMath>
                </a14:m>
                <a:r>
                  <a:rPr lang="en-US" sz="14400" b="1" dirty="0" smtClean="0">
                    <a:solidFill>
                      <a:schemeClr val="tx1"/>
                    </a:solidFill>
                  </a:rPr>
                  <a:t>    </a:t>
                </a:r>
                <a14:m>
                  <m:oMath xmlns:m="http://schemas.openxmlformats.org/officeDocument/2006/math">
                    <m:m>
                      <m:mPr>
                        <m:mcs>
                          <m:mc>
                            <m:mcPr>
                              <m:count m:val="1"/>
                              <m:mcJc m:val="center"/>
                            </m:mcPr>
                          </m:mc>
                        </m:mcs>
                        <m:ctrlPr>
                          <a:rPr lang="en-US" sz="14400" b="1" i="1" dirty="0" smtClean="0">
                            <a:solidFill>
                              <a:schemeClr val="tx1"/>
                            </a:solidFill>
                            <a:latin typeface="Cambria Math"/>
                          </a:rPr>
                        </m:ctrlPr>
                      </m:mPr>
                      <m:mr>
                        <m:e>
                          <m:r>
                            <m:rPr>
                              <m:nor/>
                              <m:brk m:alnAt="7"/>
                            </m:rPr>
                            <a:rPr lang="en-US" sz="14400" b="1" i="0" dirty="0" smtClean="0">
                              <a:solidFill>
                                <a:schemeClr val="tx1"/>
                              </a:solidFill>
                              <a:latin typeface="Cambria Math"/>
                            </a:rPr>
                            <m:t>0</m:t>
                          </m:r>
                        </m:e>
                      </m:mr>
                      <m:mr>
                        <m:e>
                          <m:sSub>
                            <m:sSubPr>
                              <m:ctrlPr>
                                <a:rPr lang="en-US" sz="14400" b="1" i="1" dirty="0" smtClean="0">
                                  <a:solidFill>
                                    <a:schemeClr val="tx1"/>
                                  </a:solidFill>
                                  <a:latin typeface="Cambria Math"/>
                                </a:rPr>
                              </m:ctrlPr>
                            </m:sSubPr>
                            <m:e>
                              <m:r>
                                <m:rPr>
                                  <m:nor/>
                                </m:rPr>
                                <a:rPr lang="en-US" sz="14400" b="1" i="0" dirty="0" smtClean="0">
                                  <a:solidFill>
                                    <a:schemeClr val="tx1"/>
                                  </a:solidFill>
                                  <a:latin typeface="Cambria Math"/>
                                </a:rPr>
                                <m:t>Cl</m:t>
                              </m:r>
                            </m:e>
                            <m:sub>
                              <m:r>
                                <m:rPr>
                                  <m:nor/>
                                </m:rPr>
                                <a:rPr lang="en-US" sz="14400" b="1" i="0" dirty="0" smtClean="0">
                                  <a:solidFill>
                                    <a:schemeClr val="tx1"/>
                                  </a:solidFill>
                                  <a:latin typeface="Cambria Math"/>
                                </a:rPr>
                                <m:t>2</m:t>
                              </m:r>
                            </m:sub>
                          </m:sSub>
                        </m:e>
                      </m:mr>
                    </m:m>
                  </m:oMath>
                </a14:m>
                <a:r>
                  <a:rPr lang="en-US" sz="14400" b="1" dirty="0" smtClean="0">
                    <a:solidFill>
                      <a:schemeClr val="tx1"/>
                    </a:solidFill>
                  </a:rPr>
                  <a:t>		</a:t>
                </a:r>
              </a:p>
              <a:p>
                <a:pPr marL="457200" indent="-457200" eaLnBrk="1" hangingPunct="1">
                  <a:buFont typeface="+mj-lt"/>
                  <a:buAutoNum type="arabicPeriod"/>
                </a:pPr>
                <a:endParaRPr lang="en-US" sz="14400" b="1" dirty="0">
                  <a:solidFill>
                    <a:schemeClr val="tx1"/>
                  </a:solidFill>
                </a:endParaRPr>
              </a:p>
              <a:p>
                <a:pPr marL="0" indent="0" eaLnBrk="1" hangingPunct="1">
                  <a:buNone/>
                </a:pPr>
                <a:r>
                  <a:rPr lang="en-US" sz="14400" b="1" dirty="0" smtClean="0">
                    <a:solidFill>
                      <a:schemeClr val="tx1"/>
                    </a:solidFill>
                  </a:rPr>
                  <a:t>4.	The oxidation number of simple ions is the same as its charge.</a:t>
                </a:r>
              </a:p>
              <a:p>
                <a:pPr marL="114300" indent="0" eaLnBrk="0" hangingPunct="0">
                  <a:buNone/>
                </a:pPr>
                <a:r>
                  <a:rPr lang="en-US" altLang="en-US" sz="14400" b="1" dirty="0" smtClean="0">
                    <a:solidFill>
                      <a:schemeClr val="tx1"/>
                    </a:solidFill>
                    <a:cs typeface="Times New Roman" pitchFamily="18" charset="0"/>
                  </a:rPr>
                  <a:t>	+</a:t>
                </a:r>
                <a:r>
                  <a:rPr lang="en-US" altLang="en-US" sz="14400" b="1" dirty="0">
                    <a:solidFill>
                      <a:schemeClr val="tx1"/>
                    </a:solidFill>
                    <a:cs typeface="Times New Roman" pitchFamily="18" charset="0"/>
                  </a:rPr>
                  <a:t>1         </a:t>
                </a:r>
                <a:r>
                  <a:rPr lang="en-US" altLang="en-US" sz="14400" b="1" dirty="0" smtClean="0">
                    <a:solidFill>
                      <a:schemeClr val="tx1"/>
                    </a:solidFill>
                    <a:cs typeface="Times New Roman" pitchFamily="18" charset="0"/>
                  </a:rPr>
                  <a:t>	    </a:t>
                </a:r>
                <a:r>
                  <a:rPr lang="en-US" altLang="en-US" sz="14400" b="1" dirty="0">
                    <a:solidFill>
                      <a:schemeClr val="tx1"/>
                    </a:solidFill>
                    <a:cs typeface="Times New Roman" pitchFamily="18" charset="0"/>
                  </a:rPr>
                  <a:t>+2       </a:t>
                </a:r>
                <a:r>
                  <a:rPr lang="en-US" altLang="en-US" sz="14400" b="1" dirty="0" smtClean="0">
                    <a:solidFill>
                      <a:schemeClr val="tx1"/>
                    </a:solidFill>
                    <a:cs typeface="Times New Roman" pitchFamily="18" charset="0"/>
                  </a:rPr>
                  <a:t>	    </a:t>
                </a:r>
                <a:r>
                  <a:rPr lang="en-US" altLang="en-US" sz="14400" b="1" dirty="0">
                    <a:solidFill>
                      <a:schemeClr val="tx1"/>
                    </a:solidFill>
                    <a:cs typeface="Times New Roman" pitchFamily="18" charset="0"/>
                  </a:rPr>
                  <a:t>-3</a:t>
                </a:r>
              </a:p>
              <a:p>
                <a:pPr marL="114300" indent="0" eaLnBrk="0" hangingPunct="0">
                  <a:buNone/>
                </a:pPr>
                <a:r>
                  <a:rPr lang="en-US" altLang="en-US" sz="14400" b="1" dirty="0">
                    <a:solidFill>
                      <a:schemeClr val="tx1"/>
                    </a:solidFill>
                    <a:cs typeface="Times New Roman" pitchFamily="18" charset="0"/>
                  </a:rPr>
                  <a:t>	</a:t>
                </a:r>
                <a:r>
                  <a:rPr lang="en-CA" altLang="en-US" sz="14400" b="1" dirty="0" smtClean="0">
                    <a:solidFill>
                      <a:schemeClr val="tx1"/>
                    </a:solidFill>
                    <a:cs typeface="Times New Roman" pitchFamily="18" charset="0"/>
                  </a:rPr>
                  <a:t>Na </a:t>
                </a:r>
                <a:r>
                  <a:rPr lang="en-CA" altLang="en-US" sz="14400" b="1" baseline="30000" dirty="0">
                    <a:solidFill>
                      <a:schemeClr val="tx1"/>
                    </a:solidFill>
                    <a:cs typeface="Times New Roman" pitchFamily="18" charset="0"/>
                  </a:rPr>
                  <a:t>+</a:t>
                </a:r>
                <a:r>
                  <a:rPr lang="en-CA" altLang="en-US" sz="14400" b="1" dirty="0">
                    <a:solidFill>
                      <a:schemeClr val="tx1"/>
                    </a:solidFill>
                    <a:cs typeface="Times New Roman" pitchFamily="18" charset="0"/>
                  </a:rPr>
                  <a:t>  </a:t>
                </a:r>
                <a:r>
                  <a:rPr lang="en-CA" altLang="en-US" sz="14400" b="1" dirty="0" smtClean="0">
                    <a:solidFill>
                      <a:schemeClr val="tx1"/>
                    </a:solidFill>
                    <a:cs typeface="Times New Roman" pitchFamily="18" charset="0"/>
                  </a:rPr>
                  <a:t>     </a:t>
                </a:r>
                <a:r>
                  <a:rPr lang="en-CA" altLang="en-US" sz="14400" b="1" dirty="0">
                    <a:solidFill>
                      <a:schemeClr val="tx1"/>
                    </a:solidFill>
                    <a:cs typeface="Times New Roman" pitchFamily="18" charset="0"/>
                  </a:rPr>
                  <a:t> </a:t>
                </a:r>
                <a:r>
                  <a:rPr lang="en-CA" altLang="en-US" sz="14400" b="1" dirty="0" smtClean="0">
                    <a:solidFill>
                      <a:schemeClr val="tx1"/>
                    </a:solidFill>
                    <a:cs typeface="Times New Roman" pitchFamily="18" charset="0"/>
                  </a:rPr>
                  <a:t>   Cu </a:t>
                </a:r>
                <a:r>
                  <a:rPr lang="en-CA" altLang="en-US" sz="14400" b="1" baseline="30000" dirty="0">
                    <a:solidFill>
                      <a:schemeClr val="tx1"/>
                    </a:solidFill>
                    <a:cs typeface="Times New Roman" pitchFamily="18" charset="0"/>
                  </a:rPr>
                  <a:t>2+</a:t>
                </a:r>
                <a:r>
                  <a:rPr lang="en-CA" altLang="en-US" sz="14400" b="1" dirty="0">
                    <a:solidFill>
                      <a:schemeClr val="tx1"/>
                    </a:solidFill>
                    <a:cs typeface="Times New Roman" pitchFamily="18" charset="0"/>
                  </a:rPr>
                  <a:t>  </a:t>
                </a:r>
                <a:r>
                  <a:rPr lang="en-CA" altLang="en-US" sz="14400" b="1" dirty="0" smtClean="0">
                    <a:solidFill>
                      <a:schemeClr val="tx1"/>
                    </a:solidFill>
                    <a:cs typeface="Times New Roman" pitchFamily="18" charset="0"/>
                  </a:rPr>
                  <a:t>	    N</a:t>
                </a:r>
                <a:r>
                  <a:rPr lang="en-CA" altLang="en-US" sz="14400" b="1" baseline="30000" dirty="0" smtClean="0">
                    <a:solidFill>
                      <a:schemeClr val="tx1"/>
                    </a:solidFill>
                    <a:cs typeface="Times New Roman" pitchFamily="18" charset="0"/>
                  </a:rPr>
                  <a:t>3-</a:t>
                </a:r>
                <a:endParaRPr lang="en-CA" altLang="en-US" sz="7200" b="1" dirty="0">
                  <a:solidFill>
                    <a:schemeClr val="tx1"/>
                  </a:solidFill>
                  <a:cs typeface="Times New Roman" pitchFamily="18" charset="0"/>
                </a:endParaRPr>
              </a:p>
              <a:p>
                <a:pPr marL="609600" indent="-609600" eaLnBrk="1" hangingPunct="1">
                  <a:buFontTx/>
                  <a:buAutoNum type="arabicPeriod"/>
                </a:pPr>
                <a:endParaRPr lang="en-US" dirty="0" smtClean="0"/>
              </a:p>
              <a:p>
                <a:pPr marL="609600" indent="-609600" eaLnBrk="1" hangingPunct="1">
                  <a:buFontTx/>
                  <a:buAutoNum type="arabicPeriod"/>
                </a:pPr>
                <a:endParaRPr lang="en-US" dirty="0" smtClean="0"/>
              </a:p>
            </p:txBody>
          </p:sp>
        </mc:Choice>
        <mc:Fallback xmlns="">
          <p:sp>
            <p:nvSpPr>
              <p:cNvPr id="8195" name="Rectangle 3"/>
              <p:cNvSpPr>
                <a:spLocks noGrp="1" noRot="1" noChangeAspect="1" noMove="1" noResize="1" noEditPoints="1" noAdjustHandles="1" noChangeArrowheads="1" noChangeShapeType="1" noTextEdit="1"/>
              </p:cNvSpPr>
              <p:nvPr>
                <p:ph idx="1"/>
              </p:nvPr>
            </p:nvSpPr>
            <p:spPr>
              <a:blipFill rotWithShape="1">
                <a:blip r:embed="rId3"/>
                <a:stretch>
                  <a:fillRect l="-2222" t="-4463" r="-2963" b="-11855"/>
                </a:stretch>
              </a:blipFill>
            </p:spPr>
            <p:txBody>
              <a:bodyPr/>
              <a:lstStyle/>
              <a:p>
                <a:r>
                  <a:rPr lang="en-US">
                    <a:noFill/>
                  </a:rPr>
                  <a:t> </a:t>
                </a:r>
              </a:p>
            </p:txBody>
          </p:sp>
        </mc:Fallback>
      </mc:AlternateContent>
    </p:spTree>
    <p:extLst>
      <p:ext uri="{BB962C8B-B14F-4D97-AF65-F5344CB8AC3E}">
        <p14:creationId xmlns:p14="http://schemas.microsoft.com/office/powerpoint/2010/main" val="35474433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28600"/>
            <a:ext cx="8305800" cy="1219200"/>
          </a:xfrm>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p:sp>
        <p:nvSpPr>
          <p:cNvPr id="10243" name="Rectangle 3"/>
          <p:cNvSpPr>
            <a:spLocks noGrp="1" noChangeArrowheads="1"/>
          </p:cNvSpPr>
          <p:nvPr>
            <p:ph idx="1"/>
          </p:nvPr>
        </p:nvSpPr>
        <p:spPr>
          <a:xfrm>
            <a:off x="685800" y="1600200"/>
            <a:ext cx="7772400" cy="5105400"/>
          </a:xfrm>
        </p:spPr>
        <p:txBody>
          <a:bodyPr/>
          <a:lstStyle/>
          <a:p>
            <a:pPr marL="0" indent="0" eaLnBrk="1" hangingPunct="1">
              <a:lnSpc>
                <a:spcPct val="90000"/>
              </a:lnSpc>
              <a:buNone/>
            </a:pPr>
            <a:r>
              <a:rPr lang="en-US" sz="4000" b="1" dirty="0" smtClean="0">
                <a:solidFill>
                  <a:schemeClr val="tx1"/>
                </a:solidFill>
              </a:rPr>
              <a:t>5.	The oxidation number  for Fluorine  is -1 .</a:t>
            </a:r>
          </a:p>
          <a:p>
            <a:pPr marL="609600" indent="-609600" eaLnBrk="1" hangingPunct="1">
              <a:lnSpc>
                <a:spcPct val="90000"/>
              </a:lnSpc>
              <a:buFont typeface="Arial" charset="0"/>
              <a:buAutoNum type="arabicPeriod" startAt="3"/>
            </a:pPr>
            <a:endParaRPr lang="en-US" sz="4000" b="1" dirty="0">
              <a:solidFill>
                <a:schemeClr val="tx1"/>
              </a:solidFill>
            </a:endParaRPr>
          </a:p>
          <a:p>
            <a:pPr marL="0" indent="0" eaLnBrk="1" hangingPunct="1">
              <a:lnSpc>
                <a:spcPct val="90000"/>
              </a:lnSpc>
              <a:buNone/>
            </a:pPr>
            <a:r>
              <a:rPr lang="en-US" sz="4000" b="1" dirty="0" smtClean="0">
                <a:solidFill>
                  <a:schemeClr val="tx1"/>
                </a:solidFill>
              </a:rPr>
              <a:t>6.	Group 1 metals have an oxidation number of +1</a:t>
            </a:r>
          </a:p>
          <a:p>
            <a:pPr marL="0" indent="0" eaLnBrk="1" hangingPunct="1">
              <a:lnSpc>
                <a:spcPct val="90000"/>
              </a:lnSpc>
              <a:buNone/>
            </a:pPr>
            <a:r>
              <a:rPr lang="en-US" sz="4000" b="1" dirty="0">
                <a:solidFill>
                  <a:schemeClr val="tx1"/>
                </a:solidFill>
              </a:rPr>
              <a:t> </a:t>
            </a:r>
            <a:r>
              <a:rPr lang="en-US" sz="4000" b="1" dirty="0" smtClean="0">
                <a:solidFill>
                  <a:schemeClr val="tx1"/>
                </a:solidFill>
              </a:rPr>
              <a:t>    Group 2 metals are +2</a:t>
            </a:r>
          </a:p>
          <a:p>
            <a:pPr marL="0" indent="0" eaLnBrk="1" hangingPunct="1">
              <a:lnSpc>
                <a:spcPct val="90000"/>
              </a:lnSpc>
              <a:buNone/>
            </a:pPr>
            <a:r>
              <a:rPr lang="en-US" sz="4000" b="1" dirty="0" smtClean="0">
                <a:solidFill>
                  <a:schemeClr val="tx1"/>
                </a:solidFill>
              </a:rPr>
              <a:t>     Al, </a:t>
            </a:r>
            <a:r>
              <a:rPr lang="en-US" sz="4000" b="1" dirty="0" err="1" smtClean="0">
                <a:solidFill>
                  <a:schemeClr val="tx1"/>
                </a:solidFill>
              </a:rPr>
              <a:t>Sc</a:t>
            </a:r>
            <a:r>
              <a:rPr lang="en-US" sz="4000" b="1" dirty="0" smtClean="0">
                <a:solidFill>
                  <a:schemeClr val="tx1"/>
                </a:solidFill>
              </a:rPr>
              <a:t>, and Y are +3</a:t>
            </a:r>
          </a:p>
          <a:p>
            <a:pPr marL="0" indent="0" eaLnBrk="1" hangingPunct="1">
              <a:lnSpc>
                <a:spcPct val="90000"/>
              </a:lnSpc>
              <a:buNone/>
            </a:pPr>
            <a:endParaRPr lang="en-US" b="1" dirty="0" smtClean="0"/>
          </a:p>
        </p:txBody>
      </p:sp>
    </p:spTree>
    <p:extLst>
      <p:ext uri="{BB962C8B-B14F-4D97-AF65-F5344CB8AC3E}">
        <p14:creationId xmlns:p14="http://schemas.microsoft.com/office/powerpoint/2010/main" val="22074365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28600"/>
            <a:ext cx="8305800" cy="1219200"/>
          </a:xfrm>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p:sp>
        <p:nvSpPr>
          <p:cNvPr id="10243" name="Rectangle 3"/>
          <p:cNvSpPr>
            <a:spLocks noGrp="1" noChangeArrowheads="1"/>
          </p:cNvSpPr>
          <p:nvPr>
            <p:ph idx="1"/>
          </p:nvPr>
        </p:nvSpPr>
        <p:spPr>
          <a:xfrm>
            <a:off x="685800" y="1600200"/>
            <a:ext cx="7772400" cy="5105400"/>
          </a:xfrm>
        </p:spPr>
        <p:txBody>
          <a:bodyPr>
            <a:normAutofit/>
          </a:bodyPr>
          <a:lstStyle/>
          <a:p>
            <a:pPr marL="0" indent="0" eaLnBrk="1" hangingPunct="1">
              <a:lnSpc>
                <a:spcPct val="90000"/>
              </a:lnSpc>
              <a:buNone/>
            </a:pPr>
            <a:r>
              <a:rPr lang="en-US" sz="4000" b="1" dirty="0" smtClean="0">
                <a:solidFill>
                  <a:schemeClr val="tx1"/>
                </a:solidFill>
              </a:rPr>
              <a:t>7.	Hydrogen has an oxidation number of +1 when combined with a nonmetal and a -1 when combined with a metal. </a:t>
            </a:r>
          </a:p>
          <a:p>
            <a:pPr marL="609600" indent="-609600" eaLnBrk="1" hangingPunct="1">
              <a:lnSpc>
                <a:spcPct val="90000"/>
              </a:lnSpc>
              <a:buFont typeface="Arial" charset="0"/>
              <a:buAutoNum type="arabicPeriod" startAt="5"/>
            </a:pPr>
            <a:endParaRPr lang="en-US" sz="4000" b="1" dirty="0">
              <a:solidFill>
                <a:schemeClr val="tx1"/>
              </a:solidFill>
            </a:endParaRPr>
          </a:p>
          <a:p>
            <a:pPr marL="0" indent="0" eaLnBrk="1" hangingPunct="1">
              <a:lnSpc>
                <a:spcPct val="90000"/>
              </a:lnSpc>
              <a:buNone/>
            </a:pPr>
            <a:endParaRPr lang="en-US" b="1" dirty="0" smtClean="0"/>
          </a:p>
        </p:txBody>
      </p:sp>
    </p:spTree>
    <p:extLst>
      <p:ext uri="{BB962C8B-B14F-4D97-AF65-F5344CB8AC3E}">
        <p14:creationId xmlns:p14="http://schemas.microsoft.com/office/powerpoint/2010/main" val="237841431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28600"/>
            <a:ext cx="8305800" cy="1219200"/>
          </a:xfrm>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p:sp>
        <p:nvSpPr>
          <p:cNvPr id="10243" name="Rectangle 3"/>
          <p:cNvSpPr>
            <a:spLocks noGrp="1" noChangeArrowheads="1"/>
          </p:cNvSpPr>
          <p:nvPr>
            <p:ph idx="1"/>
          </p:nvPr>
        </p:nvSpPr>
        <p:spPr>
          <a:xfrm>
            <a:off x="685800" y="1600200"/>
            <a:ext cx="7772400" cy="5105400"/>
          </a:xfrm>
        </p:spPr>
        <p:txBody>
          <a:bodyPr>
            <a:normAutofit/>
          </a:bodyPr>
          <a:lstStyle/>
          <a:p>
            <a:pPr marL="0" indent="0">
              <a:lnSpc>
                <a:spcPct val="90000"/>
              </a:lnSpc>
              <a:buNone/>
            </a:pPr>
            <a:r>
              <a:rPr lang="en-US" sz="4000" b="1" dirty="0" smtClean="0">
                <a:solidFill>
                  <a:schemeClr val="tx1"/>
                </a:solidFill>
              </a:rPr>
              <a:t>8.	Oxygen </a:t>
            </a:r>
            <a:r>
              <a:rPr lang="en-US" sz="4000" b="1" dirty="0">
                <a:solidFill>
                  <a:schemeClr val="tx1"/>
                </a:solidFill>
              </a:rPr>
              <a:t>has an oxidation number of -</a:t>
            </a:r>
            <a:r>
              <a:rPr lang="en-US" sz="4000" b="1" dirty="0" smtClean="0">
                <a:solidFill>
                  <a:schemeClr val="tx1"/>
                </a:solidFill>
              </a:rPr>
              <a:t>2 unless</a:t>
            </a:r>
          </a:p>
          <a:p>
            <a:pPr marL="906780" lvl="1" indent="-609600">
              <a:lnSpc>
                <a:spcPct val="90000"/>
              </a:lnSpc>
            </a:pPr>
            <a:r>
              <a:rPr lang="en-US" sz="3600" b="1" dirty="0" smtClean="0">
                <a:solidFill>
                  <a:schemeClr val="tx1"/>
                </a:solidFill>
              </a:rPr>
              <a:t>It is combined with F, then it is +2</a:t>
            </a:r>
          </a:p>
          <a:p>
            <a:pPr marL="906780" lvl="1" indent="-609600">
              <a:lnSpc>
                <a:spcPct val="90000"/>
              </a:lnSpc>
            </a:pPr>
            <a:r>
              <a:rPr lang="en-US" sz="3600" b="1" dirty="0" smtClean="0">
                <a:solidFill>
                  <a:schemeClr val="tx1"/>
                </a:solidFill>
              </a:rPr>
              <a:t>It is in a peroxide, then it is -1</a:t>
            </a:r>
            <a:endParaRPr lang="en-US" sz="3400" b="1" dirty="0">
              <a:solidFill>
                <a:schemeClr val="tx1"/>
              </a:solidFill>
            </a:endParaRPr>
          </a:p>
          <a:p>
            <a:pPr marL="0" indent="0" eaLnBrk="1" hangingPunct="1">
              <a:lnSpc>
                <a:spcPct val="90000"/>
              </a:lnSpc>
              <a:buNone/>
            </a:pPr>
            <a:endParaRPr lang="en-US" b="1" dirty="0" smtClean="0"/>
          </a:p>
        </p:txBody>
      </p:sp>
    </p:spTree>
    <p:extLst>
      <p:ext uri="{BB962C8B-B14F-4D97-AF65-F5344CB8AC3E}">
        <p14:creationId xmlns:p14="http://schemas.microsoft.com/office/powerpoint/2010/main" val="393950328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28600"/>
            <a:ext cx="8305800" cy="1219200"/>
          </a:xfrm>
          <a:solidFill>
            <a:schemeClr val="bg1">
              <a:lumMod val="10000"/>
            </a:schemeClr>
          </a:solidFill>
        </p:spPr>
        <p:txBody>
          <a:bodyPr>
            <a:normAutofit/>
          </a:bodyPr>
          <a:lstStyle/>
          <a:p>
            <a:pPr eaLnBrk="1" hangingPunct="1"/>
            <a:r>
              <a:rPr lang="en-US" dirty="0" smtClean="0">
                <a:solidFill>
                  <a:schemeClr val="bg1"/>
                </a:solidFill>
              </a:rPr>
              <a:t>Assigning Oxidation Numbers</a:t>
            </a:r>
          </a:p>
        </p:txBody>
      </p:sp>
      <p:sp>
        <p:nvSpPr>
          <p:cNvPr id="10243" name="Rectangle 3"/>
          <p:cNvSpPr>
            <a:spLocks noGrp="1" noChangeArrowheads="1"/>
          </p:cNvSpPr>
          <p:nvPr>
            <p:ph idx="1"/>
          </p:nvPr>
        </p:nvSpPr>
        <p:spPr>
          <a:xfrm>
            <a:off x="685800" y="1600200"/>
            <a:ext cx="8077200" cy="5105400"/>
          </a:xfrm>
        </p:spPr>
        <p:txBody>
          <a:bodyPr/>
          <a:lstStyle/>
          <a:p>
            <a:pPr marL="0" indent="0" eaLnBrk="1" hangingPunct="1">
              <a:lnSpc>
                <a:spcPct val="90000"/>
              </a:lnSpc>
              <a:buNone/>
            </a:pPr>
            <a:r>
              <a:rPr lang="en-US" sz="3200" b="1" dirty="0" smtClean="0">
                <a:solidFill>
                  <a:schemeClr val="tx1"/>
                </a:solidFill>
              </a:rPr>
              <a:t>9. The usual oxidation number is the same as the charge of the most common ion</a:t>
            </a:r>
          </a:p>
          <a:p>
            <a:pPr marL="0" indent="0" eaLnBrk="1" hangingPunct="1">
              <a:lnSpc>
                <a:spcPct val="90000"/>
              </a:lnSpc>
              <a:buNone/>
            </a:pPr>
            <a:endParaRPr lang="en-US" b="1" dirty="0" smtClean="0"/>
          </a:p>
        </p:txBody>
      </p:sp>
      <p:graphicFrame>
        <p:nvGraphicFramePr>
          <p:cNvPr id="2" name="Table 1"/>
          <p:cNvGraphicFramePr>
            <a:graphicFrameLocks noGrp="1"/>
          </p:cNvGraphicFramePr>
          <p:nvPr>
            <p:extLst>
              <p:ext uri="{D42A27DB-BD31-4B8C-83A1-F6EECF244321}">
                <p14:modId xmlns:p14="http://schemas.microsoft.com/office/powerpoint/2010/main" val="1580326916"/>
              </p:ext>
            </p:extLst>
          </p:nvPr>
        </p:nvGraphicFramePr>
        <p:xfrm>
          <a:off x="152400" y="3048000"/>
          <a:ext cx="8534399" cy="3688079"/>
        </p:xfrm>
        <a:graphic>
          <a:graphicData uri="http://schemas.openxmlformats.org/drawingml/2006/table">
            <a:tbl>
              <a:tblPr firstRow="1" bandRow="1">
                <a:tableStyleId>{5C22544A-7EE6-4342-B048-85BDC9FD1C3A}</a:tableStyleId>
              </a:tblPr>
              <a:tblGrid>
                <a:gridCol w="2322285"/>
                <a:gridCol w="2322285"/>
                <a:gridCol w="3889829"/>
              </a:tblGrid>
              <a:tr h="581566">
                <a:tc>
                  <a:txBody>
                    <a:bodyPr/>
                    <a:lstStyle/>
                    <a:p>
                      <a:r>
                        <a:rPr lang="en-US" sz="2400" dirty="0" smtClean="0"/>
                        <a:t>Element</a:t>
                      </a:r>
                      <a:endParaRPr lang="en-US" sz="2400" dirty="0"/>
                    </a:p>
                  </a:txBody>
                  <a:tcPr/>
                </a:tc>
                <a:tc>
                  <a:txBody>
                    <a:bodyPr/>
                    <a:lstStyle/>
                    <a:p>
                      <a:r>
                        <a:rPr lang="en-US" sz="2400" dirty="0" smtClean="0"/>
                        <a:t>Usual Oxidation</a:t>
                      </a:r>
                      <a:r>
                        <a:rPr lang="en-US" sz="2400" baseline="0" dirty="0" smtClean="0"/>
                        <a:t> Number</a:t>
                      </a:r>
                      <a:endParaRPr lang="en-US" sz="2400" dirty="0"/>
                    </a:p>
                  </a:txBody>
                  <a:tcPr/>
                </a:tc>
                <a:tc>
                  <a:txBody>
                    <a:bodyPr/>
                    <a:lstStyle/>
                    <a:p>
                      <a:r>
                        <a:rPr lang="en-US" sz="2400" dirty="0" smtClean="0"/>
                        <a:t>Exceptions</a:t>
                      </a:r>
                      <a:endParaRPr lang="en-US" sz="2400" dirty="0"/>
                    </a:p>
                  </a:txBody>
                  <a:tcPr/>
                </a:tc>
              </a:tr>
              <a:tr h="773285">
                <a:tc>
                  <a:txBody>
                    <a:bodyPr/>
                    <a:lstStyle/>
                    <a:p>
                      <a:r>
                        <a:rPr lang="en-US" sz="2400" b="1" dirty="0" smtClean="0">
                          <a:solidFill>
                            <a:schemeClr val="tx1"/>
                          </a:solidFill>
                        </a:rPr>
                        <a:t>Group 7A</a:t>
                      </a:r>
                      <a:endParaRPr lang="en-US" sz="2400" b="1" dirty="0">
                        <a:solidFill>
                          <a:schemeClr val="tx1"/>
                        </a:solidFill>
                      </a:endParaRPr>
                    </a:p>
                  </a:txBody>
                  <a:tcPr/>
                </a:tc>
                <a:tc>
                  <a:txBody>
                    <a:bodyPr/>
                    <a:lstStyle/>
                    <a:p>
                      <a:r>
                        <a:rPr lang="en-US" sz="2400" b="1" dirty="0" smtClean="0">
                          <a:solidFill>
                            <a:schemeClr val="tx1"/>
                          </a:solidFill>
                        </a:rPr>
                        <a:t>-1</a:t>
                      </a:r>
                      <a:endParaRPr lang="en-US" sz="24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rPr>
                        <a:t>When combined with O or F it is positive</a:t>
                      </a:r>
                      <a:endParaRPr lang="en-US" sz="2400" b="1" dirty="0">
                        <a:solidFill>
                          <a:schemeClr val="tx1"/>
                        </a:solidFill>
                      </a:endParaRPr>
                    </a:p>
                  </a:txBody>
                  <a:tcPr/>
                </a:tc>
              </a:tr>
              <a:tr h="853439">
                <a:tc>
                  <a:txBody>
                    <a:bodyPr/>
                    <a:lstStyle/>
                    <a:p>
                      <a:r>
                        <a:rPr lang="en-US" sz="2400" b="1" dirty="0" smtClean="0">
                          <a:solidFill>
                            <a:schemeClr val="tx1"/>
                          </a:solidFill>
                        </a:rPr>
                        <a:t>Group 6A</a:t>
                      </a:r>
                      <a:endParaRPr lang="en-US" sz="2400" b="1" dirty="0">
                        <a:solidFill>
                          <a:schemeClr val="tx1"/>
                        </a:solidFill>
                      </a:endParaRPr>
                    </a:p>
                  </a:txBody>
                  <a:tcPr/>
                </a:tc>
                <a:tc>
                  <a:txBody>
                    <a:bodyPr/>
                    <a:lstStyle/>
                    <a:p>
                      <a:r>
                        <a:rPr lang="en-US" sz="2400" b="1" dirty="0" smtClean="0"/>
                        <a:t>-2</a:t>
                      </a:r>
                      <a:endParaRPr lang="en-US" sz="2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rPr>
                        <a:t>When combined with O or F it is positive</a:t>
                      </a:r>
                      <a:endParaRPr lang="en-US" sz="2400" dirty="0"/>
                    </a:p>
                  </a:txBody>
                  <a:tcPr/>
                </a:tc>
              </a:tr>
              <a:tr h="774593">
                <a:tc>
                  <a:txBody>
                    <a:bodyPr/>
                    <a:lstStyle/>
                    <a:p>
                      <a:r>
                        <a:rPr lang="en-US" sz="2400" b="1" dirty="0" smtClean="0">
                          <a:solidFill>
                            <a:schemeClr val="tx1"/>
                          </a:solidFill>
                        </a:rPr>
                        <a:t>Group</a:t>
                      </a:r>
                      <a:r>
                        <a:rPr lang="en-US" sz="2400" b="1" baseline="0" dirty="0" smtClean="0">
                          <a:solidFill>
                            <a:schemeClr val="tx1"/>
                          </a:solidFill>
                        </a:rPr>
                        <a:t> 5A</a:t>
                      </a:r>
                      <a:endParaRPr lang="en-US" sz="2400" b="1" dirty="0">
                        <a:solidFill>
                          <a:schemeClr val="tx1"/>
                        </a:solidFill>
                      </a:endParaRPr>
                    </a:p>
                  </a:txBody>
                  <a:tcPr/>
                </a:tc>
                <a:tc>
                  <a:txBody>
                    <a:bodyPr/>
                    <a:lstStyle/>
                    <a:p>
                      <a:r>
                        <a:rPr lang="en-US" sz="2400" b="1" dirty="0" smtClean="0">
                          <a:solidFill>
                            <a:schemeClr val="tx1"/>
                          </a:solidFill>
                        </a:rPr>
                        <a:t>-3</a:t>
                      </a:r>
                      <a:endParaRPr lang="en-US" sz="2400" b="1"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rPr>
                        <a:t>When combined with O or F it is positive</a:t>
                      </a:r>
                      <a:endParaRPr lang="en-US" sz="2400" b="1" dirty="0">
                        <a:solidFill>
                          <a:schemeClr val="tx1"/>
                        </a:solidFill>
                      </a:endParaRPr>
                    </a:p>
                  </a:txBody>
                  <a:tcPr/>
                </a:tc>
              </a:tr>
            </a:tbl>
          </a:graphicData>
        </a:graphic>
      </p:graphicFrame>
    </p:spTree>
    <p:extLst>
      <p:ext uri="{BB962C8B-B14F-4D97-AF65-F5344CB8AC3E}">
        <p14:creationId xmlns:p14="http://schemas.microsoft.com/office/powerpoint/2010/main" val="271134865"/>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NumericAssetId xmlns="145c5697-5eb5-440b-b2f1-a8273fb59250" xsi:nil="true"/>
    <AssetType xmlns="145c5697-5eb5-440b-b2f1-a8273fb59250">TP</AssetType>
    <Markets xmlns="145c5697-5eb5-440b-b2f1-a8273fb59250" xsi:nil="true"/>
    <AppVer xmlns="145c5697-5eb5-440b-b2f1-a8273fb59250" xsi:nil="true"/>
    <AuthoringAssetId xmlns="145c5697-5eb5-440b-b2f1-a8273fb59250">TP001072153</AuthoringAssetId>
    <AssetId xmlns="145c5697-5eb5-440b-b2f1-a8273fb59250">TS001072153</AssetId>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OOFile" ma:contentTypeID="0x0101006025706CF4CD034688BEBAE97A2E701D020200C3831ACA17D8814887A164412888521E" ma:contentTypeVersion="7" ma:contentTypeDescription="Create a new document." ma:contentTypeScope="" ma:versionID="ed1fea5d08807278759d338940aa9e8f">
  <xsd:schema xmlns:xsd="http://www.w3.org/2001/XMLSchema" xmlns:xs="http://www.w3.org/2001/XMLSchema" xmlns:p="http://schemas.microsoft.com/office/2006/metadata/properties" xmlns:ns2="145c5697-5eb5-440b-b2f1-a8273fb59250" targetNamespace="http://schemas.microsoft.com/office/2006/metadata/properties" ma:root="true" ma:fieldsID="174e4b03d57b3d621fa064bbab783e99" ns2:_="">
    <xsd:import namespace="145c5697-5eb5-440b-b2f1-a8273fb59250"/>
    <xsd:element name="properties">
      <xsd:complexType>
        <xsd:sequence>
          <xsd:element name="documentManagement">
            <xsd:complexType>
              <xsd:all>
                <xsd:element ref="ns2:AssetId" minOccurs="0"/>
                <xsd:element ref="ns2:AuthoringAssetId" minOccurs="0"/>
                <xsd:element ref="ns2:AssetType" minOccurs="0"/>
                <xsd:element ref="ns2:Markets" minOccurs="0"/>
                <xsd:element ref="ns2:NumericAssetId" minOccurs="0"/>
                <xsd:element ref="ns2:AppV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5c5697-5eb5-440b-b2f1-a8273fb59250" elementFormDefault="qualified">
    <xsd:import namespace="http://schemas.microsoft.com/office/2006/documentManagement/types"/>
    <xsd:import namespace="http://schemas.microsoft.com/office/infopath/2007/PartnerControls"/>
    <xsd:element name="AssetId" ma:index="8" nillable="true" ma:displayName="AssetId" ma:indexed="true" ma:internalName="AssetId" ma:readOnly="false">
      <xsd:simpleType>
        <xsd:restriction base="dms:Text"/>
      </xsd:simpleType>
    </xsd:element>
    <xsd:element name="AuthoringAssetId" ma:index="9" nillable="true" ma:displayName="AuthoringAssetId" ma:indexed="true" ma:internalName="AuthoringAssetId" ma:readOnly="false">
      <xsd:simpleType>
        <xsd:restriction base="dms:Text"/>
      </xsd:simpleType>
    </xsd:element>
    <xsd:element name="AssetType" ma:index="10" nillable="true" ma:displayName="AssetType" ma:internalName="AssetType" ma:readOnly="false">
      <xsd:simpleType>
        <xsd:restriction base="dms:Text"/>
      </xsd:simpleType>
    </xsd:element>
    <xsd:element name="Markets" ma:index="11" nillable="true" ma:displayName="Markets" ma:internalName="Markets" ma:readOnly="false">
      <xsd:simpleType>
        <xsd:restriction base="dms:Text"/>
      </xsd:simpleType>
    </xsd:element>
    <xsd:element name="NumericAssetId" ma:index="12" nillable="true" ma:displayName="NumericAssetId" ma:indexed="true" ma:internalName="NumericAssetId" ma:readOnly="false">
      <xsd:simpleType>
        <xsd:restriction base="dms:Unknown"/>
      </xsd:simpleType>
    </xsd:element>
    <xsd:element name="AppVer" ma:index="13" nillable="true" ma:displayName="AppVer" ma:internalName="AppVer"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2B2B11D5-C2D0-49B1-995E-AA823299D5E4}">
  <ds:schemaRefs>
    <ds:schemaRef ds:uri="http://purl.org/dc/terms/"/>
    <ds:schemaRef ds:uri="http://purl.org/dc/elements/1.1/"/>
    <ds:schemaRef ds:uri="http://schemas.microsoft.com/office/2006/documentManagement/types"/>
    <ds:schemaRef ds:uri="145c5697-5eb5-440b-b2f1-a8273fb59250"/>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C3A44B09-7C7C-47F8-8910-BF88C5C5ACDC}">
  <ds:schemaRefs>
    <ds:schemaRef ds:uri="http://schemas.microsoft.com/sharepoint/v3/contenttype/forms"/>
  </ds:schemaRefs>
</ds:datastoreItem>
</file>

<file path=customXml/itemProps3.xml><?xml version="1.0" encoding="utf-8"?>
<ds:datastoreItem xmlns:ds="http://schemas.openxmlformats.org/officeDocument/2006/customXml" ds:itemID="{617A2ED5-DB5C-4308-9934-51FBBAE2B1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5c5697-5eb5-440b-b2f1-a8273fb592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F72FA955-30D7-4F51-B1CA-0CEA679F7E18}">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Apothecary</Template>
  <TotalTime>1819</TotalTime>
  <Words>1019</Words>
  <Application>Microsoft Office PowerPoint</Application>
  <PresentationFormat>On-screen Show (4:3)</PresentationFormat>
  <Paragraphs>195</Paragraphs>
  <Slides>35</Slides>
  <Notes>23</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Apothecary</vt:lpstr>
      <vt:lpstr>UNIT 10:   REDOX</vt:lpstr>
      <vt:lpstr>Oxidation and Reduction</vt:lpstr>
      <vt:lpstr>Oxidation Numbers</vt:lpstr>
      <vt:lpstr>Assigning Oxidation Numbers</vt:lpstr>
      <vt:lpstr>Assigning Oxidation Numbers</vt:lpstr>
      <vt:lpstr>Assigning Oxidation Numbers</vt:lpstr>
      <vt:lpstr>Assigning Oxidation Numbers</vt:lpstr>
      <vt:lpstr>Assigning Oxidation Numbers</vt:lpstr>
      <vt:lpstr>Assigning Oxidation Numbers</vt:lpstr>
      <vt:lpstr>Example 1: Calculating Oxidation Numbers</vt:lpstr>
      <vt:lpstr>Redox Reactions</vt:lpstr>
      <vt:lpstr>Oxidation and Reduction</vt:lpstr>
      <vt:lpstr>Oxidation and Reduction</vt:lpstr>
      <vt:lpstr>Oxidation and Reduction</vt:lpstr>
      <vt:lpstr>Example 2</vt:lpstr>
      <vt:lpstr>Balancing Redox Equations</vt:lpstr>
      <vt:lpstr>PowerPoint Presentation</vt:lpstr>
      <vt:lpstr>The Half-Reaction Method (Acid)</vt:lpstr>
      <vt:lpstr>The Half-Reaction Method</vt:lpstr>
      <vt:lpstr>The Half-Reaction Method</vt:lpstr>
      <vt:lpstr>Oxidation Half-Reaction</vt:lpstr>
      <vt:lpstr>Combining the Half-Reactions</vt:lpstr>
      <vt:lpstr>Example</vt:lpstr>
      <vt:lpstr>Example: Balancing Half Equations</vt:lpstr>
      <vt:lpstr>Voltaic Cells</vt:lpstr>
      <vt:lpstr>Voltaic Cells</vt:lpstr>
      <vt:lpstr>Voltaic Cells</vt:lpstr>
      <vt:lpstr>Voltaic Cells</vt:lpstr>
      <vt:lpstr>Voltaic Cells</vt:lpstr>
      <vt:lpstr>Voltaic Cells</vt:lpstr>
      <vt:lpstr>Voltaic Cell</vt:lpstr>
      <vt:lpstr>Cell Notation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Sheet lightning design template</dc:title>
  <dc:creator>Jill Christman</dc:creator>
  <cp:lastModifiedBy>Administrator</cp:lastModifiedBy>
  <cp:revision>56</cp:revision>
  <cp:lastPrinted>1601-01-01T00:00:00Z</cp:lastPrinted>
  <dcterms:created xsi:type="dcterms:W3CDTF">1601-01-01T00:00:00Z</dcterms:created>
  <dcterms:modified xsi:type="dcterms:W3CDTF">2015-05-05T14:46:51Z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2</vt:i4>
  </property>
  <property fmtid="{D5CDD505-2E9C-101B-9397-08002B2CF9AE}" pid="3" name="BugNumber">
    <vt:lpwstr>460420L</vt:lpwstr>
  </property>
  <property fmtid="{D5CDD505-2E9C-101B-9397-08002B2CF9AE}" pid="4" name="TPInstallLocation">
    <vt:lpwstr>{Document Themes}</vt:lpwstr>
  </property>
  <property fmtid="{D5CDD505-2E9C-101B-9397-08002B2CF9AE}" pid="5" name="PrimaryImageGen">
    <vt:lpwstr>1</vt:lpwstr>
  </property>
  <property fmtid="{D5CDD505-2E9C-101B-9397-08002B2CF9AE}" pid="6" name="display_urn:schemas-microsoft-com:office:office#APAuthor">
    <vt:lpwstr>REDMOND\cynvey</vt:lpwstr>
  </property>
  <property fmtid="{D5CDD505-2E9C-101B-9397-08002B2CF9AE}" pid="7" name="APAuthor">
    <vt:lpwstr>191</vt:lpwstr>
  </property>
  <property fmtid="{D5CDD505-2E9C-101B-9397-08002B2CF9AE}" pid="8" name="Milestone">
    <vt:lpwstr>Continuous</vt:lpwstr>
  </property>
  <property fmtid="{D5CDD505-2E9C-101B-9397-08002B2CF9AE}" pid="9" name="TPAppVersion">
    <vt:lpwstr>11</vt:lpwstr>
  </property>
  <property fmtid="{D5CDD505-2E9C-101B-9397-08002B2CF9AE}" pid="10" name="TPCommandLine">
    <vt:lpwstr>{PP} {FilePath}</vt:lpwstr>
  </property>
  <property fmtid="{D5CDD505-2E9C-101B-9397-08002B2CF9AE}" pid="11" name="IsSearchable">
    <vt:lpwstr>0</vt:lpwstr>
  </property>
  <property fmtid="{D5CDD505-2E9C-101B-9397-08002B2CF9AE}" pid="12" name="NumericId">
    <vt:lpwstr>-1.00000000000000</vt:lpwstr>
  </property>
  <property fmtid="{D5CDD505-2E9C-101B-9397-08002B2CF9AE}" pid="13" name="PublishTargets">
    <vt:lpwstr>OfficeOnline</vt:lpwstr>
  </property>
  <property fmtid="{D5CDD505-2E9C-101B-9397-08002B2CF9AE}" pid="14" name="TPLaunchHelpLinkType">
    <vt:lpwstr>Template</vt:lpwstr>
  </property>
  <property fmtid="{D5CDD505-2E9C-101B-9397-08002B2CF9AE}" pid="15" name="TPFriendlyName">
    <vt:lpwstr>Sheet lightning design template</vt:lpwstr>
  </property>
  <property fmtid="{D5CDD505-2E9C-101B-9397-08002B2CF9AE}" pid="16" name="display_urn:schemas-microsoft-com:office:office#APEditor">
    <vt:lpwstr>REDMOND\v-luannv</vt:lpwstr>
  </property>
  <property fmtid="{D5CDD505-2E9C-101B-9397-08002B2CF9AE}" pid="17" name="APEditor">
    <vt:lpwstr>92</vt:lpwstr>
  </property>
  <property fmtid="{D5CDD505-2E9C-101B-9397-08002B2CF9AE}" pid="18" name="Provider">
    <vt:lpwstr>EY006220130</vt:lpwstr>
  </property>
  <property fmtid="{D5CDD505-2E9C-101B-9397-08002B2CF9AE}" pid="19" name="SourceTitle">
    <vt:lpwstr>Sheet lightning design template</vt:lpwstr>
  </property>
  <property fmtid="{D5CDD505-2E9C-101B-9397-08002B2CF9AE}" pid="20" name="TPApplication">
    <vt:lpwstr>PowerPoint</vt:lpwstr>
  </property>
  <property fmtid="{D5CDD505-2E9C-101B-9397-08002B2CF9AE}" pid="21" name="TPLaunchHelpLink">
    <vt:lpwstr/>
  </property>
  <property fmtid="{D5CDD505-2E9C-101B-9397-08002B2CF9AE}" pid="22" name="OpenTemplate">
    <vt:lpwstr>1</vt:lpwstr>
  </property>
  <property fmtid="{D5CDD505-2E9C-101B-9397-08002B2CF9AE}" pid="23" name="UACurrentWords">
    <vt:lpwstr>0</vt:lpwstr>
  </property>
  <property fmtid="{D5CDD505-2E9C-101B-9397-08002B2CF9AE}" pid="24" name="UALocRecommendation">
    <vt:lpwstr>Localize</vt:lpwstr>
  </property>
  <property fmtid="{D5CDD505-2E9C-101B-9397-08002B2CF9AE}" pid="25" name="Applications">
    <vt:lpwstr>67;#PowerPoint - Design Templt 12;#66;#PowerPoint - Design Templt 2003;#182;#Office XP;#184;#Office 2000;#65;#Microsoft Office PowerPoint 2007;#64;#PowerPoint 2003;#79;#Template 12</vt:lpwstr>
  </property>
  <property fmtid="{D5CDD505-2E9C-101B-9397-08002B2CF9AE}" pid="26" name="TemplateStatus">
    <vt:lpwstr>Complete</vt:lpwstr>
  </property>
  <property fmtid="{D5CDD505-2E9C-101B-9397-08002B2CF9AE}" pid="27" name="ContentTypeId">
    <vt:lpwstr>0x0101006025706CF4CD034688BEBAE97A2E701D020200C3831ACA17D8814887A164412888521E</vt:lpwstr>
  </property>
  <property fmtid="{D5CDD505-2E9C-101B-9397-08002B2CF9AE}" pid="28" name="IsDeleted">
    <vt:lpwstr>0</vt:lpwstr>
  </property>
  <property fmtid="{D5CDD505-2E9C-101B-9397-08002B2CF9AE}" pid="29" name="ShowIn">
    <vt:lpwstr>Show everywhere</vt:lpwstr>
  </property>
  <property fmtid="{D5CDD505-2E9C-101B-9397-08002B2CF9AE}" pid="30" name="UANotes">
    <vt:lpwstr>429034L. June 2003 retrofit</vt:lpwstr>
  </property>
  <property fmtid="{D5CDD505-2E9C-101B-9397-08002B2CF9AE}" pid="31" name="PublishStatusLookup">
    <vt:lpwstr>258104</vt:lpwstr>
  </property>
  <property fmtid="{D5CDD505-2E9C-101B-9397-08002B2CF9AE}" pid="32" name="TPComponent">
    <vt:lpwstr>PPTFiles</vt:lpwstr>
  </property>
  <property fmtid="{D5CDD505-2E9C-101B-9397-08002B2CF9AE}" pid="33" name="TPNamespace">
    <vt:lpwstr>POWERPNT</vt:lpwstr>
  </property>
  <property fmtid="{D5CDD505-2E9C-101B-9397-08002B2CF9AE}" pid="34" name="TPClientViewer">
    <vt:lpwstr>Microsoft Office PowerPoint</vt:lpwstr>
  </property>
  <property fmtid="{D5CDD505-2E9C-101B-9397-08002B2CF9AE}" pid="35" name="APTrustLevel">
    <vt:lpwstr>1.00000000000000</vt:lpwstr>
  </property>
  <property fmtid="{D5CDD505-2E9C-101B-9397-08002B2CF9AE}" pid="36" name="TrustLevel">
    <vt:lpwstr>Microsoft Managed Content</vt:lpwstr>
  </property>
  <property fmtid="{D5CDD505-2E9C-101B-9397-08002B2CF9AE}" pid="37" name="Content Type">
    <vt:lpwstr>OOFile</vt:lpwstr>
  </property>
</Properties>
</file>